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1_CF0AD14.xml" ContentType="application/vnd.ms-powerpoint.comments+xml"/>
  <Override PartName="/ppt/comments/modernComment_102_760727E6.xml" ContentType="application/vnd.ms-powerpoint.comments+xml"/>
  <Override PartName="/ppt/comments/modernComment_10B_DCE0A65F.xml" ContentType="application/vnd.ms-powerpoint.comments+xml"/>
  <Override PartName="/ppt/comments/modernComment_103_95E14747.xml" ContentType="application/vnd.ms-powerpoint.comments+xml"/>
  <Override PartName="/ppt/comments/modernComment_104_59D3FFEE.xml" ContentType="application/vnd.ms-powerpoint.comments+xml"/>
  <Override PartName="/ppt/comments/modernComment_105_70B4A2A7.xml" ContentType="application/vnd.ms-powerpoint.comments+xml"/>
  <Override PartName="/ppt/comments/modernComment_106_18B03997.xml" ContentType="application/vnd.ms-powerpoint.comments+xml"/>
  <Override PartName="/ppt/comments/modernComment_107_C2871E9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7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78" r:id="rId12"/>
    <p:sldId id="288" r:id="rId13"/>
    <p:sldId id="271" r:id="rId14"/>
    <p:sldId id="276" r:id="rId15"/>
    <p:sldId id="272" r:id="rId16"/>
    <p:sldId id="277" r:id="rId17"/>
    <p:sldId id="273" r:id="rId18"/>
    <p:sldId id="274" r:id="rId19"/>
    <p:sldId id="279" r:id="rId20"/>
    <p:sldId id="264" r:id="rId21"/>
    <p:sldId id="268" r:id="rId22"/>
    <p:sldId id="265" r:id="rId23"/>
    <p:sldId id="26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42BAC7-9325-3791-3D3D-73468F4CF417}" name="Utku Acar" initials="UA" userId="S::utku.acar@ozu.edu.tr::8bdb6d96-d3af-4074-b688-f14cb65ac9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C22D7-F9A6-3974-ACC7-CA03D72EE40A}" v="197" dt="2023-12-08T15:34:19.109"/>
    <p1510:client id="{1FA38158-CEC7-6D43-F568-E115334C98D1}" v="196" dt="2023-12-09T14:54:08.391"/>
    <p1510:client id="{885209B7-4723-665E-E326-AC1FF646D0B3}" v="338" dt="2023-12-13T13:15:59.744"/>
    <p1510:client id="{A83A17BB-E333-4B3C-A871-1308C34D29FE}" v="107" dt="2023-12-08T14:41:26.481"/>
    <p1510:client id="{B3514A50-412C-E93A-2230-15FA54D375DB}" v="50" dt="2023-12-08T19:08:04.808"/>
    <p1510:client id="{BB00DA64-CC0A-02A3-303E-90A815653531}" v="199" dt="2023-12-10T13:00:00.432"/>
    <p1510:client id="{CFE50237-0BA0-A378-8E82-5E951B42CACC}" v="123" dt="2023-12-09T20:16:24.406"/>
    <p1510:client id="{D2F71750-8F86-400B-838D-ACBBA7C17787}" v="253" dt="2023-12-09T16:45:41.074"/>
    <p1510:client id="{DE85BB69-D457-0F34-295B-87E202DB67F5}" v="55" dt="2023-12-09T15:39:37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1_CF0AD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07FBD6-35BF-45C9-A39B-499C92C2A407}" authorId="{5C42BAC7-9325-3791-3D3D-73468F4CF417}" created="2023-12-08T15:27:29.8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7099540" sldId="257"/>
      <ac:picMk id="25" creationId="{5BC7652F-2C9A-BCF9-45D8-2D609425AC09}"/>
    </ac:deMkLst>
    <p188:txBody>
      <a:bodyPr/>
      <a:lstStyle/>
      <a:p>
        <a:r>
          <a:rPr lang="en-US"/>
          <a:t>https://www.mdpi.com/2071-1050/15/18/13990</a:t>
        </a:r>
      </a:p>
    </p188:txBody>
  </p188:cm>
</p188:cmLst>
</file>

<file path=ppt/comments/modernComment_102_760727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67AEA3-EE34-47F7-9CD4-B3F9ABA8DE65}" authorId="{5C42BAC7-9325-3791-3D3D-73468F4CF417}" created="2023-12-08T15:26:23.5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0180454" sldId="258"/>
      <ac:picMk id="23" creationId="{FFE38FFF-DF00-6A01-BFC4-1A14B1557356}"/>
    </ac:deMkLst>
    <p188:txBody>
      <a:bodyPr/>
      <a:lstStyle/>
      <a:p>
        <a:r>
          <a:rPr lang="en-US"/>
          <a:t>https://www.mdpi.com/2071-1050/15/18/13723</a:t>
        </a:r>
      </a:p>
    </p188:txBody>
  </p188:cm>
</p188:cmLst>
</file>

<file path=ppt/comments/modernComment_103_95E147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10D6EE-1A8E-4983-87F7-19ECB92A3DB9}" authorId="{5C42BAC7-9325-3791-3D3D-73468F4CF417}" created="2023-12-08T15:30:51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14569031" sldId="259"/>
      <ac:picMk id="23" creationId="{891D3A80-C1E3-3675-DE83-8C692DC68C7F}"/>
    </ac:deMkLst>
    <p188:txBody>
      <a:bodyPr/>
      <a:lstStyle/>
      <a:p>
        <a:r>
          <a:rPr lang="en-US"/>
          <a:t>https://medium.com/analytics-vidhya/coding-convolutional-neural-networks-cnn-with-tensorflow-2b72647a522c</a:t>
        </a:r>
      </a:p>
    </p188:txBody>
  </p188:cm>
</p188:cmLst>
</file>

<file path=ppt/comments/modernComment_104_59D3FF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1A31B-B739-435E-9032-43041F0D6DF1}" authorId="{5C42BAC7-9325-3791-3D3D-73468F4CF417}" created="2023-12-08T15:31:51.9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07065838" sldId="260"/>
      <ac:picMk id="7" creationId="{D39B48FA-59FB-1D11-2A82-857677F90F79}"/>
    </ac:deMkLst>
    <p188:txBody>
      <a:bodyPr/>
      <a:lstStyle/>
      <a:p>
        <a:r>
          <a:rPr lang="en-US"/>
          <a:t>https://www.researchgate.net/figure/Alexnet-architecture_fig1_358078749</a:t>
        </a:r>
      </a:p>
    </p188:txBody>
  </p188:cm>
</p188:cmLst>
</file>

<file path=ppt/comments/modernComment_105_70B4A2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295352-9D64-4CAB-978F-1B2F17924540}" authorId="{5C42BAC7-9325-3791-3D3D-73468F4CF417}" created="2023-12-08T15:33:38.8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90886311" sldId="261"/>
      <ac:picMk id="7" creationId="{4182307F-DB89-A6D5-563A-6F1D030E951D}"/>
    </ac:deMkLst>
    <p188:txBody>
      <a:bodyPr/>
      <a:lstStyle/>
      <a:p>
        <a:r>
          <a:rPr lang="en-US"/>
          <a:t>https://medium.com/@singhdewansh99/dlao-part-16-implementation-of-googlenet-cnn-c2a4435d8995</a:t>
        </a:r>
      </a:p>
    </p188:txBody>
  </p188:cm>
</p188:cmLst>
</file>

<file path=ppt/comments/modernComment_106_18B039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42B619-01AA-4535-BF5B-06C6986D5329}" authorId="{5C42BAC7-9325-3791-3D3D-73468F4CF417}" created="2023-12-08T15:34:1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4202263" sldId="262"/>
      <ac:picMk id="36" creationId="{D97D3F46-AF04-618C-9B9A-DFB0AC56F8A0}"/>
    </ac:deMkLst>
    <p188:txBody>
      <a:bodyPr/>
      <a:lstStyle/>
      <a:p>
        <a:r>
          <a:rPr lang="en-US"/>
          <a:t>https://pub.aimind.so/image-classification-on-cifar-10-dataset-1183117802ce</a:t>
        </a:r>
      </a:p>
    </p188:txBody>
  </p188:cm>
</p188:cmLst>
</file>

<file path=ppt/comments/modernComment_107_C2871E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7F5124-3289-46D1-A2BF-F252BEDE2A0D}" authorId="{5C42BAC7-9325-3791-3D3D-73468F4CF417}" created="2023-12-08T19:08:04.8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63635088" sldId="263"/>
      <ac:picMk id="32" creationId="{4E991E68-5BF7-F47A-1331-0DAAF74535E4}"/>
    </ac:deMkLst>
    <p188:txBody>
      <a:bodyPr/>
      <a:lstStyle/>
      <a:p>
        <a:r>
          <a:rPr lang="en-US"/>
          <a:t>https://www.researchgate.net/figure/The-representation-of-model-architecture-image-for-ResNet-152-VGG-19-and-two-layered_fig2_322621180</a:t>
        </a:r>
      </a:p>
    </p188:txBody>
  </p188:cm>
</p188:cmLst>
</file>

<file path=ppt/comments/modernComment_10B_DCE0A6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AA136C-400F-42B6-97C6-69C92F0B9324}" authorId="{5C42BAC7-9325-3791-3D3D-73468F4CF417}" created="2023-12-08T15:29:46.2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05710175" sldId="267"/>
      <ac:picMk id="13" creationId="{651C0582-1536-E816-7EAF-4ED969F691E5}"/>
    </ac:deMkLst>
    <p188:txBody>
      <a:bodyPr/>
      <a:lstStyle/>
      <a:p>
        <a:r>
          <a:rPr lang="en-US"/>
          <a:t>https://giphy.com/gifs/blog-daniel-keypoints-i4NjAwytgIRDW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3087D-1349-41A0-9684-67783DE0611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8999CF-38CF-4562-B8E1-D51B502B3884}">
      <dgm:prSet/>
      <dgm:spPr/>
      <dgm:t>
        <a:bodyPr/>
        <a:lstStyle/>
        <a:p>
          <a:pPr>
            <a:defRPr cap="all"/>
          </a:pPr>
          <a:r>
            <a:rPr lang="en-US" b="0" i="0" dirty="0"/>
            <a:t>Evaluating the </a:t>
          </a:r>
          <a:r>
            <a:rPr lang="en-US" b="0" i="0" dirty="0">
              <a:solidFill>
                <a:srgbClr val="FF0000"/>
              </a:solidFill>
            </a:rPr>
            <a:t>interpretability </a:t>
          </a:r>
          <a:r>
            <a:rPr lang="en-US" b="0" i="0" dirty="0"/>
            <a:t>and </a:t>
          </a:r>
          <a:r>
            <a:rPr lang="en-US" b="0" i="0" dirty="0">
              <a:solidFill>
                <a:srgbClr val="FF0000"/>
              </a:solidFill>
            </a:rPr>
            <a:t>accuracy </a:t>
          </a:r>
          <a:r>
            <a:rPr lang="en-US" b="0" i="0" dirty="0"/>
            <a:t>of</a:t>
          </a:r>
          <a:r>
            <a:rPr lang="en-US" b="0" i="0" dirty="0">
              <a:solidFill>
                <a:srgbClr val="FF0000"/>
              </a:solidFill>
            </a:rPr>
            <a:t> text summarization</a:t>
          </a:r>
          <a:r>
            <a:rPr lang="en-US" b="0" i="0" dirty="0"/>
            <a:t> systems</a:t>
          </a:r>
          <a:endParaRPr lang="en-US" dirty="0"/>
        </a:p>
      </dgm:t>
    </dgm:pt>
    <dgm:pt modelId="{27F45B64-059C-4E05-A5CC-18BBB647A53F}" type="parTrans" cxnId="{7998C2E9-6D31-4EBE-A4EE-32F68F08F64B}">
      <dgm:prSet/>
      <dgm:spPr/>
      <dgm:t>
        <a:bodyPr/>
        <a:lstStyle/>
        <a:p>
          <a:endParaRPr lang="en-US"/>
        </a:p>
      </dgm:t>
    </dgm:pt>
    <dgm:pt modelId="{7A048C71-E65C-4E78-B195-E105E219D9C7}" type="sibTrans" cxnId="{7998C2E9-6D31-4EBE-A4EE-32F68F08F64B}">
      <dgm:prSet/>
      <dgm:spPr/>
      <dgm:t>
        <a:bodyPr/>
        <a:lstStyle/>
        <a:p>
          <a:endParaRPr lang="en-US"/>
        </a:p>
      </dgm:t>
    </dgm:pt>
    <dgm:pt modelId="{E8E15419-23C0-4F94-96D4-D35327BDD585}">
      <dgm:prSet/>
      <dgm:spPr/>
      <dgm:t>
        <a:bodyPr/>
        <a:lstStyle/>
        <a:p>
          <a:pPr>
            <a:defRPr cap="all"/>
          </a:pPr>
          <a:r>
            <a:rPr lang="en-US" b="0" i="0" dirty="0"/>
            <a:t>Evaluating the</a:t>
          </a:r>
          <a:r>
            <a:rPr lang="en-US" b="0" i="0" dirty="0">
              <a:solidFill>
                <a:srgbClr val="FF0000"/>
              </a:solidFill>
            </a:rPr>
            <a:t> coherence</a:t>
          </a:r>
          <a:r>
            <a:rPr lang="en-US" b="0" i="0" dirty="0"/>
            <a:t> and </a:t>
          </a:r>
          <a:r>
            <a:rPr lang="en-US" b="0" i="0" dirty="0">
              <a:solidFill>
                <a:srgbClr val="FF0000"/>
              </a:solidFill>
            </a:rPr>
            <a:t>relevance </a:t>
          </a:r>
          <a:r>
            <a:rPr lang="en-US" b="0" i="0" dirty="0"/>
            <a:t>of </a:t>
          </a:r>
          <a:r>
            <a:rPr lang="en-US" b="0" i="0" dirty="0">
              <a:solidFill>
                <a:srgbClr val="FF0000"/>
              </a:solidFill>
            </a:rPr>
            <a:t>topic </a:t>
          </a:r>
          <a:r>
            <a:rPr lang="en-US" b="0" i="0" dirty="0"/>
            <a:t>models</a:t>
          </a:r>
          <a:endParaRPr lang="en-US" dirty="0"/>
        </a:p>
      </dgm:t>
    </dgm:pt>
    <dgm:pt modelId="{A48885DF-DA7D-4AFE-9E95-31620CFD4555}" type="parTrans" cxnId="{B280C789-456D-4E9A-97AA-EF05E95CF2CC}">
      <dgm:prSet/>
      <dgm:spPr/>
      <dgm:t>
        <a:bodyPr/>
        <a:lstStyle/>
        <a:p>
          <a:endParaRPr lang="en-US"/>
        </a:p>
      </dgm:t>
    </dgm:pt>
    <dgm:pt modelId="{DC9A467C-7641-49D3-AE03-8A1B8158CB18}" type="sibTrans" cxnId="{B280C789-456D-4E9A-97AA-EF05E95CF2CC}">
      <dgm:prSet/>
      <dgm:spPr/>
      <dgm:t>
        <a:bodyPr/>
        <a:lstStyle/>
        <a:p>
          <a:endParaRPr lang="en-US"/>
        </a:p>
      </dgm:t>
    </dgm:pt>
    <dgm:pt modelId="{B70E7213-6D70-467A-BCB3-4812244AE5A2}">
      <dgm:prSet/>
      <dgm:spPr/>
      <dgm:t>
        <a:bodyPr/>
        <a:lstStyle/>
        <a:p>
          <a:pPr>
            <a:defRPr cap="all"/>
          </a:pPr>
          <a:r>
            <a:rPr lang="en-US" b="0" i="0" dirty="0"/>
            <a:t>Evaluating the </a:t>
          </a:r>
          <a:r>
            <a:rPr lang="en-US" b="0" i="0" dirty="0">
              <a:solidFill>
                <a:srgbClr val="FF0000"/>
              </a:solidFill>
            </a:rPr>
            <a:t>plausibility </a:t>
          </a:r>
          <a:r>
            <a:rPr lang="en-US" b="0" i="0" dirty="0"/>
            <a:t>and </a:t>
          </a:r>
          <a:r>
            <a:rPr lang="en-US" b="0" i="0" dirty="0">
              <a:solidFill>
                <a:srgbClr val="FF0000"/>
              </a:solidFill>
            </a:rPr>
            <a:t>diversity </a:t>
          </a:r>
          <a:r>
            <a:rPr lang="en-US" b="0" i="0" dirty="0"/>
            <a:t>of </a:t>
          </a:r>
          <a:r>
            <a:rPr lang="en-US" b="0" i="0" dirty="0">
              <a:solidFill>
                <a:srgbClr val="FF0000"/>
              </a:solidFill>
            </a:rPr>
            <a:t>counterfactual explanations</a:t>
          </a:r>
          <a:endParaRPr lang="en-US" dirty="0">
            <a:solidFill>
              <a:srgbClr val="FF0000"/>
            </a:solidFill>
          </a:endParaRPr>
        </a:p>
      </dgm:t>
    </dgm:pt>
    <dgm:pt modelId="{0EA38A66-6E71-4924-8BC0-5C89405E0A32}" type="parTrans" cxnId="{32B3BB0B-454A-429C-A175-6CADB3CD7E08}">
      <dgm:prSet/>
      <dgm:spPr/>
      <dgm:t>
        <a:bodyPr/>
        <a:lstStyle/>
        <a:p>
          <a:endParaRPr lang="en-US"/>
        </a:p>
      </dgm:t>
    </dgm:pt>
    <dgm:pt modelId="{9FBE39AD-DC23-4EE5-AF02-2716E697D9B3}" type="sibTrans" cxnId="{32B3BB0B-454A-429C-A175-6CADB3CD7E08}">
      <dgm:prSet/>
      <dgm:spPr/>
      <dgm:t>
        <a:bodyPr/>
        <a:lstStyle/>
        <a:p>
          <a:endParaRPr lang="en-US"/>
        </a:p>
      </dgm:t>
    </dgm:pt>
    <dgm:pt modelId="{02317FB0-C65B-40D4-9D79-2B40BC59E518}">
      <dgm:prSet/>
      <dgm:spPr/>
      <dgm:t>
        <a:bodyPr/>
        <a:lstStyle/>
        <a:p>
          <a:pPr>
            <a:defRPr cap="all"/>
          </a:pPr>
          <a:r>
            <a:rPr lang="en-US" b="0" i="0" dirty="0"/>
            <a:t>Evaluating the </a:t>
          </a:r>
          <a:r>
            <a:rPr lang="en-US" b="0" i="0" dirty="0">
              <a:solidFill>
                <a:srgbClr val="FF0000"/>
              </a:solidFill>
            </a:rPr>
            <a:t>persuasiveness </a:t>
          </a:r>
          <a:r>
            <a:rPr lang="en-US" b="0" i="0" dirty="0"/>
            <a:t>and </a:t>
          </a:r>
          <a:r>
            <a:rPr lang="en-US" b="0" i="0" dirty="0">
              <a:solidFill>
                <a:srgbClr val="FF0000"/>
              </a:solidFill>
            </a:rPr>
            <a:t>trustworthiness </a:t>
          </a:r>
          <a:r>
            <a:rPr lang="en-US" b="0" i="0" dirty="0"/>
            <a:t>of </a:t>
          </a:r>
          <a:r>
            <a:rPr lang="en-US" b="0" i="0" dirty="0">
              <a:solidFill>
                <a:srgbClr val="FF0000"/>
              </a:solidFill>
            </a:rPr>
            <a:t>argumentation systems</a:t>
          </a:r>
          <a:endParaRPr lang="en-US" dirty="0">
            <a:solidFill>
              <a:srgbClr val="FF0000"/>
            </a:solidFill>
          </a:endParaRPr>
        </a:p>
      </dgm:t>
    </dgm:pt>
    <dgm:pt modelId="{EF56CFC0-A072-4270-A96A-C6F2C09AFEE9}" type="parTrans" cxnId="{B5929041-6BAA-463C-AD32-DBF043A76128}">
      <dgm:prSet/>
      <dgm:spPr/>
      <dgm:t>
        <a:bodyPr/>
        <a:lstStyle/>
        <a:p>
          <a:endParaRPr lang="en-US"/>
        </a:p>
      </dgm:t>
    </dgm:pt>
    <dgm:pt modelId="{A20F6C88-D783-4043-AAD0-F6CA1F8A7A05}" type="sibTrans" cxnId="{B5929041-6BAA-463C-AD32-DBF043A76128}">
      <dgm:prSet/>
      <dgm:spPr/>
      <dgm:t>
        <a:bodyPr/>
        <a:lstStyle/>
        <a:p>
          <a:endParaRPr lang="en-US"/>
        </a:p>
      </dgm:t>
    </dgm:pt>
    <dgm:pt modelId="{C445DADD-0BCE-45AF-8514-3A3F4DBD2889}" type="pres">
      <dgm:prSet presAssocID="{0813087D-1349-41A0-9684-67783DE06118}" presName="root" presStyleCnt="0">
        <dgm:presLayoutVars>
          <dgm:dir/>
          <dgm:resizeHandles val="exact"/>
        </dgm:presLayoutVars>
      </dgm:prSet>
      <dgm:spPr/>
    </dgm:pt>
    <dgm:pt modelId="{C02D15F2-F0B1-4C30-933D-773CF90D403C}" type="pres">
      <dgm:prSet presAssocID="{3D8999CF-38CF-4562-B8E1-D51B502B3884}" presName="compNode" presStyleCnt="0"/>
      <dgm:spPr/>
    </dgm:pt>
    <dgm:pt modelId="{AD7C310A-7CAB-4887-8B0D-BFB09417BD29}" type="pres">
      <dgm:prSet presAssocID="{3D8999CF-38CF-4562-B8E1-D51B502B3884}" presName="iconBgRect" presStyleLbl="bgShp" presStyleIdx="0" presStyleCnt="4"/>
      <dgm:spPr/>
    </dgm:pt>
    <dgm:pt modelId="{67269054-0D85-4AC0-9FBC-5B0F70DFD3BD}" type="pres">
      <dgm:prSet presAssocID="{3D8999CF-38CF-4562-B8E1-D51B502B38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9D10476-F6AC-418D-835E-47E456974F48}" type="pres">
      <dgm:prSet presAssocID="{3D8999CF-38CF-4562-B8E1-D51B502B3884}" presName="spaceRect" presStyleCnt="0"/>
      <dgm:spPr/>
    </dgm:pt>
    <dgm:pt modelId="{116A0480-4973-40BD-9EBF-947659F5B3D9}" type="pres">
      <dgm:prSet presAssocID="{3D8999CF-38CF-4562-B8E1-D51B502B3884}" presName="textRect" presStyleLbl="revTx" presStyleIdx="0" presStyleCnt="4">
        <dgm:presLayoutVars>
          <dgm:chMax val="1"/>
          <dgm:chPref val="1"/>
        </dgm:presLayoutVars>
      </dgm:prSet>
      <dgm:spPr/>
    </dgm:pt>
    <dgm:pt modelId="{B4C4F28C-4031-48E4-B002-86AED395FF16}" type="pres">
      <dgm:prSet presAssocID="{7A048C71-E65C-4E78-B195-E105E219D9C7}" presName="sibTrans" presStyleCnt="0"/>
      <dgm:spPr/>
    </dgm:pt>
    <dgm:pt modelId="{828F5676-A02C-4565-ACFE-3E28A2BF0421}" type="pres">
      <dgm:prSet presAssocID="{E8E15419-23C0-4F94-96D4-D35327BDD585}" presName="compNode" presStyleCnt="0"/>
      <dgm:spPr/>
    </dgm:pt>
    <dgm:pt modelId="{D26BEFCE-E214-4C0E-82ED-15182A6507E6}" type="pres">
      <dgm:prSet presAssocID="{E8E15419-23C0-4F94-96D4-D35327BDD585}" presName="iconBgRect" presStyleLbl="bgShp" presStyleIdx="1" presStyleCnt="4"/>
      <dgm:spPr/>
    </dgm:pt>
    <dgm:pt modelId="{84305984-0E3A-4DA1-905E-376CBEA63AA0}" type="pres">
      <dgm:prSet presAssocID="{E8E15419-23C0-4F94-96D4-D35327BDD5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A421B0-F994-4925-8680-44671EA4AB42}" type="pres">
      <dgm:prSet presAssocID="{E8E15419-23C0-4F94-96D4-D35327BDD585}" presName="spaceRect" presStyleCnt="0"/>
      <dgm:spPr/>
    </dgm:pt>
    <dgm:pt modelId="{E8E55F1A-23A4-41D1-9B19-A9AFFF18E0E4}" type="pres">
      <dgm:prSet presAssocID="{E8E15419-23C0-4F94-96D4-D35327BDD585}" presName="textRect" presStyleLbl="revTx" presStyleIdx="1" presStyleCnt="4">
        <dgm:presLayoutVars>
          <dgm:chMax val="1"/>
          <dgm:chPref val="1"/>
        </dgm:presLayoutVars>
      </dgm:prSet>
      <dgm:spPr/>
    </dgm:pt>
    <dgm:pt modelId="{4C4D80EA-A245-4754-B0DD-4E2B2DBF09A5}" type="pres">
      <dgm:prSet presAssocID="{DC9A467C-7641-49D3-AE03-8A1B8158CB18}" presName="sibTrans" presStyleCnt="0"/>
      <dgm:spPr/>
    </dgm:pt>
    <dgm:pt modelId="{2F689ED5-C9F0-41E6-B64A-B3178F97ECC6}" type="pres">
      <dgm:prSet presAssocID="{B70E7213-6D70-467A-BCB3-4812244AE5A2}" presName="compNode" presStyleCnt="0"/>
      <dgm:spPr/>
    </dgm:pt>
    <dgm:pt modelId="{FD92BB79-6B5E-4AFA-A93E-2356F7919BE1}" type="pres">
      <dgm:prSet presAssocID="{B70E7213-6D70-467A-BCB3-4812244AE5A2}" presName="iconBgRect" presStyleLbl="bgShp" presStyleIdx="2" presStyleCnt="4"/>
      <dgm:spPr/>
    </dgm:pt>
    <dgm:pt modelId="{AA5E5607-8207-4237-AC7E-10B2725DB7C1}" type="pres">
      <dgm:prSet presAssocID="{B70E7213-6D70-467A-BCB3-4812244AE5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88A05AE-1041-4918-A910-C1B68C1971FE}" type="pres">
      <dgm:prSet presAssocID="{B70E7213-6D70-467A-BCB3-4812244AE5A2}" presName="spaceRect" presStyleCnt="0"/>
      <dgm:spPr/>
    </dgm:pt>
    <dgm:pt modelId="{3470050E-96E7-4166-A9A7-B20BA57A29DA}" type="pres">
      <dgm:prSet presAssocID="{B70E7213-6D70-467A-BCB3-4812244AE5A2}" presName="textRect" presStyleLbl="revTx" presStyleIdx="2" presStyleCnt="4">
        <dgm:presLayoutVars>
          <dgm:chMax val="1"/>
          <dgm:chPref val="1"/>
        </dgm:presLayoutVars>
      </dgm:prSet>
      <dgm:spPr/>
    </dgm:pt>
    <dgm:pt modelId="{25A94755-DD9E-4117-B250-E135CB0CA8A4}" type="pres">
      <dgm:prSet presAssocID="{9FBE39AD-DC23-4EE5-AF02-2716E697D9B3}" presName="sibTrans" presStyleCnt="0"/>
      <dgm:spPr/>
    </dgm:pt>
    <dgm:pt modelId="{F5CCE4B3-44F3-4A0A-B562-49D0F85DEC37}" type="pres">
      <dgm:prSet presAssocID="{02317FB0-C65B-40D4-9D79-2B40BC59E518}" presName="compNode" presStyleCnt="0"/>
      <dgm:spPr/>
    </dgm:pt>
    <dgm:pt modelId="{6F0F8FE9-8768-41A7-B3B6-21017243EF8C}" type="pres">
      <dgm:prSet presAssocID="{02317FB0-C65B-40D4-9D79-2B40BC59E518}" presName="iconBgRect" presStyleLbl="bgShp" presStyleIdx="3" presStyleCnt="4"/>
      <dgm:spPr/>
    </dgm:pt>
    <dgm:pt modelId="{6836457B-D037-4636-A0E8-E19EF5C83D52}" type="pres">
      <dgm:prSet presAssocID="{02317FB0-C65B-40D4-9D79-2B40BC59E5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220A0D2-D33D-4517-A4C1-0BE4A6EB26A2}" type="pres">
      <dgm:prSet presAssocID="{02317FB0-C65B-40D4-9D79-2B40BC59E518}" presName="spaceRect" presStyleCnt="0"/>
      <dgm:spPr/>
    </dgm:pt>
    <dgm:pt modelId="{B1B7301A-9C17-4137-9973-434ED4B600FD}" type="pres">
      <dgm:prSet presAssocID="{02317FB0-C65B-40D4-9D79-2B40BC59E5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B3BB0B-454A-429C-A175-6CADB3CD7E08}" srcId="{0813087D-1349-41A0-9684-67783DE06118}" destId="{B70E7213-6D70-467A-BCB3-4812244AE5A2}" srcOrd="2" destOrd="0" parTransId="{0EA38A66-6E71-4924-8BC0-5C89405E0A32}" sibTransId="{9FBE39AD-DC23-4EE5-AF02-2716E697D9B3}"/>
    <dgm:cxn modelId="{A0DC4015-6FC1-48E5-BAE2-EC1C449B985A}" type="presOf" srcId="{E8E15419-23C0-4F94-96D4-D35327BDD585}" destId="{E8E55F1A-23A4-41D1-9B19-A9AFFF18E0E4}" srcOrd="0" destOrd="0" presId="urn:microsoft.com/office/officeart/2018/5/layout/IconCircleLabelList"/>
    <dgm:cxn modelId="{9BE60C28-7A52-4CA4-833B-512DB08F5F97}" type="presOf" srcId="{3D8999CF-38CF-4562-B8E1-D51B502B3884}" destId="{116A0480-4973-40BD-9EBF-947659F5B3D9}" srcOrd="0" destOrd="0" presId="urn:microsoft.com/office/officeart/2018/5/layout/IconCircleLabelList"/>
    <dgm:cxn modelId="{B5929041-6BAA-463C-AD32-DBF043A76128}" srcId="{0813087D-1349-41A0-9684-67783DE06118}" destId="{02317FB0-C65B-40D4-9D79-2B40BC59E518}" srcOrd="3" destOrd="0" parTransId="{EF56CFC0-A072-4270-A96A-C6F2C09AFEE9}" sibTransId="{A20F6C88-D783-4043-AAD0-F6CA1F8A7A05}"/>
    <dgm:cxn modelId="{121F3776-0E70-405D-86C4-0F84628DD100}" type="presOf" srcId="{0813087D-1349-41A0-9684-67783DE06118}" destId="{C445DADD-0BCE-45AF-8514-3A3F4DBD2889}" srcOrd="0" destOrd="0" presId="urn:microsoft.com/office/officeart/2018/5/layout/IconCircleLabelList"/>
    <dgm:cxn modelId="{B280C789-456D-4E9A-97AA-EF05E95CF2CC}" srcId="{0813087D-1349-41A0-9684-67783DE06118}" destId="{E8E15419-23C0-4F94-96D4-D35327BDD585}" srcOrd="1" destOrd="0" parTransId="{A48885DF-DA7D-4AFE-9E95-31620CFD4555}" sibTransId="{DC9A467C-7641-49D3-AE03-8A1B8158CB18}"/>
    <dgm:cxn modelId="{42675FA3-FD34-499F-BBCB-7E02AC0CA913}" type="presOf" srcId="{02317FB0-C65B-40D4-9D79-2B40BC59E518}" destId="{B1B7301A-9C17-4137-9973-434ED4B600FD}" srcOrd="0" destOrd="0" presId="urn:microsoft.com/office/officeart/2018/5/layout/IconCircleLabelList"/>
    <dgm:cxn modelId="{8167DDB0-FBE5-42B3-94F1-BE6D5C8FD73E}" type="presOf" srcId="{B70E7213-6D70-467A-BCB3-4812244AE5A2}" destId="{3470050E-96E7-4166-A9A7-B20BA57A29DA}" srcOrd="0" destOrd="0" presId="urn:microsoft.com/office/officeart/2018/5/layout/IconCircleLabelList"/>
    <dgm:cxn modelId="{7998C2E9-6D31-4EBE-A4EE-32F68F08F64B}" srcId="{0813087D-1349-41A0-9684-67783DE06118}" destId="{3D8999CF-38CF-4562-B8E1-D51B502B3884}" srcOrd="0" destOrd="0" parTransId="{27F45B64-059C-4E05-A5CC-18BBB647A53F}" sibTransId="{7A048C71-E65C-4E78-B195-E105E219D9C7}"/>
    <dgm:cxn modelId="{0B029AB2-5F4F-4BAF-9134-A2D0192B75DD}" type="presParOf" srcId="{C445DADD-0BCE-45AF-8514-3A3F4DBD2889}" destId="{C02D15F2-F0B1-4C30-933D-773CF90D403C}" srcOrd="0" destOrd="0" presId="urn:microsoft.com/office/officeart/2018/5/layout/IconCircleLabelList"/>
    <dgm:cxn modelId="{B47F419F-0CE2-46BA-BCD9-3907BDF6102A}" type="presParOf" srcId="{C02D15F2-F0B1-4C30-933D-773CF90D403C}" destId="{AD7C310A-7CAB-4887-8B0D-BFB09417BD29}" srcOrd="0" destOrd="0" presId="urn:microsoft.com/office/officeart/2018/5/layout/IconCircleLabelList"/>
    <dgm:cxn modelId="{566EC121-1718-463F-93C1-A23414501B6C}" type="presParOf" srcId="{C02D15F2-F0B1-4C30-933D-773CF90D403C}" destId="{67269054-0D85-4AC0-9FBC-5B0F70DFD3BD}" srcOrd="1" destOrd="0" presId="urn:microsoft.com/office/officeart/2018/5/layout/IconCircleLabelList"/>
    <dgm:cxn modelId="{9E657C34-B361-4124-A04D-C3839E5E2B34}" type="presParOf" srcId="{C02D15F2-F0B1-4C30-933D-773CF90D403C}" destId="{D9D10476-F6AC-418D-835E-47E456974F48}" srcOrd="2" destOrd="0" presId="urn:microsoft.com/office/officeart/2018/5/layout/IconCircleLabelList"/>
    <dgm:cxn modelId="{63863DBA-5F04-4778-8324-7CACD3BDC96F}" type="presParOf" srcId="{C02D15F2-F0B1-4C30-933D-773CF90D403C}" destId="{116A0480-4973-40BD-9EBF-947659F5B3D9}" srcOrd="3" destOrd="0" presId="urn:microsoft.com/office/officeart/2018/5/layout/IconCircleLabelList"/>
    <dgm:cxn modelId="{1ADF589C-4273-442B-90C0-A7B1C673E979}" type="presParOf" srcId="{C445DADD-0BCE-45AF-8514-3A3F4DBD2889}" destId="{B4C4F28C-4031-48E4-B002-86AED395FF16}" srcOrd="1" destOrd="0" presId="urn:microsoft.com/office/officeart/2018/5/layout/IconCircleLabelList"/>
    <dgm:cxn modelId="{0CC6718D-0ABA-4F1D-819E-23498E1C1B02}" type="presParOf" srcId="{C445DADD-0BCE-45AF-8514-3A3F4DBD2889}" destId="{828F5676-A02C-4565-ACFE-3E28A2BF0421}" srcOrd="2" destOrd="0" presId="urn:microsoft.com/office/officeart/2018/5/layout/IconCircleLabelList"/>
    <dgm:cxn modelId="{A6018181-8C99-49B0-B026-7E363A71A2C6}" type="presParOf" srcId="{828F5676-A02C-4565-ACFE-3E28A2BF0421}" destId="{D26BEFCE-E214-4C0E-82ED-15182A6507E6}" srcOrd="0" destOrd="0" presId="urn:microsoft.com/office/officeart/2018/5/layout/IconCircleLabelList"/>
    <dgm:cxn modelId="{690F9FFB-EEB4-470C-8352-089E6D910B58}" type="presParOf" srcId="{828F5676-A02C-4565-ACFE-3E28A2BF0421}" destId="{84305984-0E3A-4DA1-905E-376CBEA63AA0}" srcOrd="1" destOrd="0" presId="urn:microsoft.com/office/officeart/2018/5/layout/IconCircleLabelList"/>
    <dgm:cxn modelId="{0086F3A8-23BD-4A93-86BB-1CBB1A61A5E0}" type="presParOf" srcId="{828F5676-A02C-4565-ACFE-3E28A2BF0421}" destId="{BCA421B0-F994-4925-8680-44671EA4AB42}" srcOrd="2" destOrd="0" presId="urn:microsoft.com/office/officeart/2018/5/layout/IconCircleLabelList"/>
    <dgm:cxn modelId="{BC2E8286-D60E-4F23-8926-624E4D7093FF}" type="presParOf" srcId="{828F5676-A02C-4565-ACFE-3E28A2BF0421}" destId="{E8E55F1A-23A4-41D1-9B19-A9AFFF18E0E4}" srcOrd="3" destOrd="0" presId="urn:microsoft.com/office/officeart/2018/5/layout/IconCircleLabelList"/>
    <dgm:cxn modelId="{CFBEABB8-97F3-4522-B4FA-6F2D5B2A652B}" type="presParOf" srcId="{C445DADD-0BCE-45AF-8514-3A3F4DBD2889}" destId="{4C4D80EA-A245-4754-B0DD-4E2B2DBF09A5}" srcOrd="3" destOrd="0" presId="urn:microsoft.com/office/officeart/2018/5/layout/IconCircleLabelList"/>
    <dgm:cxn modelId="{7A071FFD-98B4-40DA-8DFB-55047036CFED}" type="presParOf" srcId="{C445DADD-0BCE-45AF-8514-3A3F4DBD2889}" destId="{2F689ED5-C9F0-41E6-B64A-B3178F97ECC6}" srcOrd="4" destOrd="0" presId="urn:microsoft.com/office/officeart/2018/5/layout/IconCircleLabelList"/>
    <dgm:cxn modelId="{6F71EB10-C1E2-4724-8C08-93F64965E1A9}" type="presParOf" srcId="{2F689ED5-C9F0-41E6-B64A-B3178F97ECC6}" destId="{FD92BB79-6B5E-4AFA-A93E-2356F7919BE1}" srcOrd="0" destOrd="0" presId="urn:microsoft.com/office/officeart/2018/5/layout/IconCircleLabelList"/>
    <dgm:cxn modelId="{899C5F18-A9C3-4243-9F69-2DD1C5410DD0}" type="presParOf" srcId="{2F689ED5-C9F0-41E6-B64A-B3178F97ECC6}" destId="{AA5E5607-8207-4237-AC7E-10B2725DB7C1}" srcOrd="1" destOrd="0" presId="urn:microsoft.com/office/officeart/2018/5/layout/IconCircleLabelList"/>
    <dgm:cxn modelId="{E62C5EB4-26DF-405A-9A38-968EDBAA0404}" type="presParOf" srcId="{2F689ED5-C9F0-41E6-B64A-B3178F97ECC6}" destId="{F88A05AE-1041-4918-A910-C1B68C1971FE}" srcOrd="2" destOrd="0" presId="urn:microsoft.com/office/officeart/2018/5/layout/IconCircleLabelList"/>
    <dgm:cxn modelId="{040F9DF6-B814-4AF8-8473-3F2E292ABFCA}" type="presParOf" srcId="{2F689ED5-C9F0-41E6-B64A-B3178F97ECC6}" destId="{3470050E-96E7-4166-A9A7-B20BA57A29DA}" srcOrd="3" destOrd="0" presId="urn:microsoft.com/office/officeart/2018/5/layout/IconCircleLabelList"/>
    <dgm:cxn modelId="{0C5EE380-91E6-4CB5-BC2B-598F14EA95DF}" type="presParOf" srcId="{C445DADD-0BCE-45AF-8514-3A3F4DBD2889}" destId="{25A94755-DD9E-4117-B250-E135CB0CA8A4}" srcOrd="5" destOrd="0" presId="urn:microsoft.com/office/officeart/2018/5/layout/IconCircleLabelList"/>
    <dgm:cxn modelId="{443A0A65-8ED1-4232-8502-22842138AD07}" type="presParOf" srcId="{C445DADD-0BCE-45AF-8514-3A3F4DBD2889}" destId="{F5CCE4B3-44F3-4A0A-B562-49D0F85DEC37}" srcOrd="6" destOrd="0" presId="urn:microsoft.com/office/officeart/2018/5/layout/IconCircleLabelList"/>
    <dgm:cxn modelId="{90E8C071-D391-457F-925E-24EEEE4550FA}" type="presParOf" srcId="{F5CCE4B3-44F3-4A0A-B562-49D0F85DEC37}" destId="{6F0F8FE9-8768-41A7-B3B6-21017243EF8C}" srcOrd="0" destOrd="0" presId="urn:microsoft.com/office/officeart/2018/5/layout/IconCircleLabelList"/>
    <dgm:cxn modelId="{27D7CB9B-BFC1-44AA-92EE-C85E99603E88}" type="presParOf" srcId="{F5CCE4B3-44F3-4A0A-B562-49D0F85DEC37}" destId="{6836457B-D037-4636-A0E8-E19EF5C83D52}" srcOrd="1" destOrd="0" presId="urn:microsoft.com/office/officeart/2018/5/layout/IconCircleLabelList"/>
    <dgm:cxn modelId="{DDB7E03D-D6ED-4E32-8B69-523402DEB410}" type="presParOf" srcId="{F5CCE4B3-44F3-4A0A-B562-49D0F85DEC37}" destId="{F220A0D2-D33D-4517-A4C1-0BE4A6EB26A2}" srcOrd="2" destOrd="0" presId="urn:microsoft.com/office/officeart/2018/5/layout/IconCircleLabelList"/>
    <dgm:cxn modelId="{4729EF48-F3F0-44B3-B9A0-507F82644D42}" type="presParOf" srcId="{F5CCE4B3-44F3-4A0A-B562-49D0F85DEC37}" destId="{B1B7301A-9C17-4137-9973-434ED4B600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C310A-7CAB-4887-8B0D-BFB09417BD29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69054-0D85-4AC0-9FBC-5B0F70DFD3BD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A0480-4973-40BD-9EBF-947659F5B3D9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dirty="0"/>
            <a:t>Evaluating the </a:t>
          </a:r>
          <a:r>
            <a:rPr lang="en-US" sz="1300" b="0" i="0" kern="1200" dirty="0">
              <a:solidFill>
                <a:srgbClr val="FF0000"/>
              </a:solidFill>
            </a:rPr>
            <a:t>interpretability </a:t>
          </a:r>
          <a:r>
            <a:rPr lang="en-US" sz="1300" b="0" i="0" kern="1200" dirty="0"/>
            <a:t>and </a:t>
          </a:r>
          <a:r>
            <a:rPr lang="en-US" sz="1300" b="0" i="0" kern="1200" dirty="0">
              <a:solidFill>
                <a:srgbClr val="FF0000"/>
              </a:solidFill>
            </a:rPr>
            <a:t>accuracy </a:t>
          </a:r>
          <a:r>
            <a:rPr lang="en-US" sz="1300" b="0" i="0" kern="1200" dirty="0"/>
            <a:t>of</a:t>
          </a:r>
          <a:r>
            <a:rPr lang="en-US" sz="1300" b="0" i="0" kern="1200" dirty="0">
              <a:solidFill>
                <a:srgbClr val="FF0000"/>
              </a:solidFill>
            </a:rPr>
            <a:t> text summarization</a:t>
          </a:r>
          <a:r>
            <a:rPr lang="en-US" sz="1300" b="0" i="0" kern="1200" dirty="0"/>
            <a:t> systems</a:t>
          </a:r>
          <a:endParaRPr lang="en-US" sz="1300" kern="1200" dirty="0"/>
        </a:p>
      </dsp:txBody>
      <dsp:txXfrm>
        <a:off x="89042" y="2289522"/>
        <a:ext cx="2368460" cy="720000"/>
      </dsp:txXfrm>
    </dsp:sp>
    <dsp:sp modelId="{D26BEFCE-E214-4C0E-82ED-15182A6507E6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5984-0E3A-4DA1-905E-376CBEA63AA0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55F1A-23A4-41D1-9B19-A9AFFF18E0E4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dirty="0"/>
            <a:t>Evaluating the</a:t>
          </a:r>
          <a:r>
            <a:rPr lang="en-US" sz="1300" b="0" i="0" kern="1200" dirty="0">
              <a:solidFill>
                <a:srgbClr val="FF0000"/>
              </a:solidFill>
            </a:rPr>
            <a:t> coherence</a:t>
          </a:r>
          <a:r>
            <a:rPr lang="en-US" sz="1300" b="0" i="0" kern="1200" dirty="0"/>
            <a:t> and </a:t>
          </a:r>
          <a:r>
            <a:rPr lang="en-US" sz="1300" b="0" i="0" kern="1200" dirty="0">
              <a:solidFill>
                <a:srgbClr val="FF0000"/>
              </a:solidFill>
            </a:rPr>
            <a:t>relevance </a:t>
          </a:r>
          <a:r>
            <a:rPr lang="en-US" sz="1300" b="0" i="0" kern="1200" dirty="0"/>
            <a:t>of </a:t>
          </a:r>
          <a:r>
            <a:rPr lang="en-US" sz="1300" b="0" i="0" kern="1200" dirty="0">
              <a:solidFill>
                <a:srgbClr val="FF0000"/>
              </a:solidFill>
            </a:rPr>
            <a:t>topic </a:t>
          </a:r>
          <a:r>
            <a:rPr lang="en-US" sz="1300" b="0" i="0" kern="1200" dirty="0"/>
            <a:t>models</a:t>
          </a:r>
          <a:endParaRPr lang="en-US" sz="1300" kern="1200" dirty="0"/>
        </a:p>
      </dsp:txBody>
      <dsp:txXfrm>
        <a:off x="2871984" y="2289522"/>
        <a:ext cx="2368460" cy="720000"/>
      </dsp:txXfrm>
    </dsp:sp>
    <dsp:sp modelId="{FD92BB79-6B5E-4AFA-A93E-2356F7919BE1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E5607-8207-4237-AC7E-10B2725DB7C1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050E-96E7-4166-A9A7-B20BA57A29DA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dirty="0"/>
            <a:t>Evaluating the </a:t>
          </a:r>
          <a:r>
            <a:rPr lang="en-US" sz="1300" b="0" i="0" kern="1200" dirty="0">
              <a:solidFill>
                <a:srgbClr val="FF0000"/>
              </a:solidFill>
            </a:rPr>
            <a:t>plausibility </a:t>
          </a:r>
          <a:r>
            <a:rPr lang="en-US" sz="1300" b="0" i="0" kern="1200" dirty="0"/>
            <a:t>and </a:t>
          </a:r>
          <a:r>
            <a:rPr lang="en-US" sz="1300" b="0" i="0" kern="1200" dirty="0">
              <a:solidFill>
                <a:srgbClr val="FF0000"/>
              </a:solidFill>
            </a:rPr>
            <a:t>diversity </a:t>
          </a:r>
          <a:r>
            <a:rPr lang="en-US" sz="1300" b="0" i="0" kern="1200" dirty="0"/>
            <a:t>of </a:t>
          </a:r>
          <a:r>
            <a:rPr lang="en-US" sz="1300" b="0" i="0" kern="1200" dirty="0">
              <a:solidFill>
                <a:srgbClr val="FF0000"/>
              </a:solidFill>
            </a:rPr>
            <a:t>counterfactual explanations</a:t>
          </a:r>
          <a:endParaRPr lang="en-US" sz="1300" kern="1200" dirty="0">
            <a:solidFill>
              <a:srgbClr val="FF0000"/>
            </a:solidFill>
          </a:endParaRPr>
        </a:p>
      </dsp:txBody>
      <dsp:txXfrm>
        <a:off x="5654925" y="2289522"/>
        <a:ext cx="2368460" cy="720000"/>
      </dsp:txXfrm>
    </dsp:sp>
    <dsp:sp modelId="{6F0F8FE9-8768-41A7-B3B6-21017243EF8C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6457B-D037-4636-A0E8-E19EF5C83D52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7301A-9C17-4137-9973-434ED4B600FD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0" i="0" kern="1200" dirty="0"/>
            <a:t>Evaluating the </a:t>
          </a:r>
          <a:r>
            <a:rPr lang="en-US" sz="1300" b="0" i="0" kern="1200" dirty="0">
              <a:solidFill>
                <a:srgbClr val="FF0000"/>
              </a:solidFill>
            </a:rPr>
            <a:t>persuasiveness </a:t>
          </a:r>
          <a:r>
            <a:rPr lang="en-US" sz="1300" b="0" i="0" kern="1200" dirty="0"/>
            <a:t>and </a:t>
          </a:r>
          <a:r>
            <a:rPr lang="en-US" sz="1300" b="0" i="0" kern="1200" dirty="0">
              <a:solidFill>
                <a:srgbClr val="FF0000"/>
              </a:solidFill>
            </a:rPr>
            <a:t>trustworthiness </a:t>
          </a:r>
          <a:r>
            <a:rPr lang="en-US" sz="1300" b="0" i="0" kern="1200" dirty="0"/>
            <a:t>of </a:t>
          </a:r>
          <a:r>
            <a:rPr lang="en-US" sz="1300" b="0" i="0" kern="1200" dirty="0">
              <a:solidFill>
                <a:srgbClr val="FF0000"/>
              </a:solidFill>
            </a:rPr>
            <a:t>argumentation systems</a:t>
          </a:r>
          <a:endParaRPr lang="en-US" sz="1300" kern="1200" dirty="0">
            <a:solidFill>
              <a:srgbClr val="FF0000"/>
            </a:solidFill>
          </a:endParaRPr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2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391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3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99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8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4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9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8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5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4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1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56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microsoft.com/office/2018/10/relationships/comments" Target="../comments/modernComment_107_C2871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01_CF0AD1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Alexnet-architecture_fig1_358078749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medium.com/analytics-vidhya/coding-convolutional-neural-networks-cnn-with-tensorflow-2b72647a522c" TargetMode="External"/><Relationship Id="rId12" Type="http://schemas.openxmlformats.org/officeDocument/2006/relationships/hyperlink" Target="https://arxiv.org/pdf/1704.05796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phy.com/gifs/blog-daniel-keypoints-i4NjAwytgIRDW" TargetMode="External"/><Relationship Id="rId11" Type="http://schemas.openxmlformats.org/officeDocument/2006/relationships/hyperlink" Target="https://www.researchgate.net/figure/The-representation-of-model-architecture-image-for-ResNet-152-VGG-19-and-two-layered_fig2_322621180" TargetMode="External"/><Relationship Id="rId5" Type="http://schemas.openxmlformats.org/officeDocument/2006/relationships/hyperlink" Target="https://www.mdpi.com/2071-1050/15/18/13723" TargetMode="External"/><Relationship Id="rId10" Type="http://schemas.openxmlformats.org/officeDocument/2006/relationships/hyperlink" Target="https://pub.aimind.so/image-classification-on-cifar-10-dataset-1183117802ce" TargetMode="External"/><Relationship Id="rId4" Type="http://schemas.openxmlformats.org/officeDocument/2006/relationships/hyperlink" Target="https://www.mdpi.com/2071-1050/15/18/13990" TargetMode="External"/><Relationship Id="rId9" Type="http://schemas.openxmlformats.org/officeDocument/2006/relationships/hyperlink" Target="https://medium.com/@singhdewansh99/dlao-part-16-implementation-of-googlenet-cnn-c2a4435d899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2_760727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microsoft.com/office/2018/10/relationships/comments" Target="../comments/modernComment_10B_DCE0A65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3_95E147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microsoft.com/office/2018/10/relationships/comments" Target="../comments/modernComment_104_59D3FFE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microsoft.com/office/2018/10/relationships/comments" Target="../comments/modernComment_105_70B4A2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microsoft.com/office/2018/10/relationships/comments" Target="../comments/modernComment_106_18B039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A9FD-264D-5144-9D97-6D59526C7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Authors: David Bau∗, Bolei Zhou∗, Aditya Khosla, Aude Oliva, and Antonio Torralba</a:t>
            </a:r>
            <a:endParaRPr lang="en-US" sz="11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CSAIL, MIT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  <a:cs typeface="Calibri"/>
              </a:rPr>
              <a:t>Presenter: Utku Acar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31235-F175-3565-8A50-9C217A1C1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ea typeface="+mj-lt"/>
                <a:cs typeface="+mj-lt"/>
              </a:rPr>
              <a:t>Network Dissection: Quantifying Interpretability of Deep Visual Representations</a:t>
            </a:r>
            <a:endParaRPr lang="en-US" sz="5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5F50F-1472-41DE-00CE-10F98C32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ResNet-152[8]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8B4352AA-998E-9712-C595-3500B175E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88788" y="647698"/>
            <a:ext cx="598079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363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1C53782-7B97-30C3-8343-13A6163D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General Structure of Network Dissection</a:t>
            </a:r>
            <a:r>
              <a:rPr lang="en-US" sz="4600" dirty="0">
                <a:solidFill>
                  <a:srgbClr val="EBEBEB"/>
                </a:solidFill>
              </a:rPr>
              <a:t>[9]</a:t>
            </a:r>
            <a:endParaRPr lang="en-US" sz="4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1161DCEA-4264-88D1-C027-E7C744F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378432"/>
            <a:ext cx="6270662" cy="21006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574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6179E-A3D6-EF7D-6C96-B77C73BA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Numerical info about Datasets[9]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5387325-6301-9321-1E47-D390AE5AD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ea typeface="Calibri"/>
                <a:cs typeface="Calibri"/>
              </a:rPr>
              <a:t>Broadly and Densely Labeled Dataset (Broden):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Scene: 468 classes, Average samples: 38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Object part: 584 classes, Average samples: 491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Material: 234 classes, Average samples: 854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Texture: 32 classes, Average samples: 1,703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Color: 47 classes, Average samples: 140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ea typeface="Calibri"/>
                <a:cs typeface="Calibri"/>
              </a:rPr>
              <a:t>ImageNet:</a:t>
            </a:r>
            <a:endParaRPr lang="en-US" sz="1100" dirty="0"/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Object-centric dataset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1.2 million images from 1000 classes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ea typeface="Calibri"/>
                <a:cs typeface="Calibri"/>
              </a:rPr>
              <a:t>Places205:</a:t>
            </a:r>
            <a:endParaRPr lang="en-US" sz="1100" dirty="0"/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Scene-centric dataset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2.4 million images from 205 scene categories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ea typeface="Calibri"/>
                <a:cs typeface="Calibri"/>
              </a:rPr>
              <a:t>Places365:</a:t>
            </a:r>
            <a:endParaRPr lang="en-US" sz="1100"/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Scene-centric dataset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1100" dirty="0">
                <a:ea typeface="Calibri"/>
                <a:cs typeface="Calibri"/>
              </a:rPr>
              <a:t>1.6 million images from 365 scene categories</a:t>
            </a:r>
          </a:p>
        </p:txBody>
      </p:sp>
    </p:spTree>
    <p:extLst>
      <p:ext uri="{BB962C8B-B14F-4D97-AF65-F5344CB8AC3E}">
        <p14:creationId xmlns:p14="http://schemas.microsoft.com/office/powerpoint/2010/main" val="38430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3EA4B-096D-267E-A38B-78A0374C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634391" cy="151574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Step-by-Step Approach[9]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2D4C-2487-0738-41DC-64A4FEA3F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Identify a broad set of human-labeled visual concepts: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Identifying </a:t>
            </a:r>
            <a:r>
              <a:rPr lang="en-US" dirty="0">
                <a:ea typeface="+mn-lt"/>
                <a:cs typeface="+mn-lt"/>
              </a:rPr>
              <a:t>a diverse range of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human-labeled visual concepts</a:t>
            </a:r>
            <a:r>
              <a:rPr lang="en-US" dirty="0">
                <a:ea typeface="+mn-lt"/>
                <a:cs typeface="+mn-lt"/>
              </a:rPr>
              <a:t>, including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objects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scenes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object parts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textures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materials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colors</a:t>
            </a:r>
            <a:r>
              <a:rPr lang="en-US" dirty="0">
                <a:ea typeface="+mn-lt"/>
                <a:cs typeface="+mn-lt"/>
              </a:rPr>
              <a:t>. This is achieved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using </a:t>
            </a:r>
            <a:r>
              <a:rPr lang="en-US" dirty="0">
                <a:ea typeface="+mn-lt"/>
                <a:cs typeface="+mn-lt"/>
              </a:rPr>
              <a:t>the Broadly and Densely Labeled Dataset (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Broden</a:t>
            </a:r>
            <a:r>
              <a:rPr lang="en-US" dirty="0">
                <a:ea typeface="+mn-lt"/>
                <a:cs typeface="+mn-lt"/>
              </a:rPr>
              <a:t>), which unifies several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densely labeled image datasets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3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İçerik Yer Tutucusu 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CDC196C3-B924-B5EC-4C21-B1DC8C4FC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774897"/>
            <a:ext cx="9150807" cy="3157027"/>
          </a:xfrm>
          <a:prstGeom prst="rect">
            <a:avLst/>
          </a:prstGeom>
          <a:effectLst/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79014B-4094-21B7-DE11-4DE26536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390959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Identify a broad set of human-labeled visual concepts</a:t>
            </a:r>
            <a:r>
              <a:rPr lang="en-US" sz="2600" dirty="0">
                <a:solidFill>
                  <a:srgbClr val="EBEBEB"/>
                </a:solidFill>
              </a:rPr>
              <a:t>[9]</a:t>
            </a:r>
            <a:endParaRPr lang="en-US" sz="2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51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07581-A2E9-E4F2-2536-1398E098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Step-by-Step Approach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[9]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E4158-7AF9-3673-F4D0-E524C16D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  <a:p>
            <a:r>
              <a:rPr lang="en-US" dirty="0">
                <a:ea typeface="Calibri"/>
                <a:cs typeface="Calibri"/>
              </a:rPr>
              <a:t>Gather hidden variable's response to known concepts: Collect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response of hidden variables</a:t>
            </a:r>
            <a:r>
              <a:rPr lang="en-US" dirty="0">
                <a:ea typeface="Calibri"/>
                <a:cs typeface="Calibri"/>
              </a:rPr>
              <a:t> in the CNN to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known human-labeled concepts</a:t>
            </a:r>
            <a:r>
              <a:rPr lang="en-US" dirty="0">
                <a:ea typeface="Calibri"/>
                <a:cs typeface="Calibri"/>
              </a:rPr>
              <a:t>. This involves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evaluating </a:t>
            </a:r>
            <a:r>
              <a:rPr lang="en-US" dirty="0">
                <a:ea typeface="Calibri"/>
                <a:cs typeface="Calibri"/>
              </a:rPr>
              <a:t>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alignment </a:t>
            </a:r>
            <a:r>
              <a:rPr lang="en-US" dirty="0">
                <a:ea typeface="Calibri"/>
                <a:cs typeface="Calibri"/>
              </a:rPr>
              <a:t>between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individual hidden units</a:t>
            </a:r>
            <a:r>
              <a:rPr lang="en-US" dirty="0">
                <a:ea typeface="Calibri"/>
                <a:cs typeface="Calibri"/>
              </a:rPr>
              <a:t> and a set of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semantic concepts</a:t>
            </a:r>
            <a:r>
              <a:rPr lang="en-US" dirty="0">
                <a:ea typeface="Calibri"/>
                <a:cs typeface="Calibri"/>
              </a:rPr>
              <a:t>, measuring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interpretability </a:t>
            </a:r>
            <a:r>
              <a:rPr lang="en-US" dirty="0">
                <a:ea typeface="Calibri"/>
                <a:cs typeface="Calibri"/>
              </a:rPr>
              <a:t>of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representations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22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5D137F6-9701-1184-E757-E3842AD9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779" y="2571100"/>
            <a:ext cx="4002862" cy="17190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Samples from Broden with annotations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[9]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ekran görüntüsü, metin, kolaj, dış mekan içeren bir resim&#10;&#10;Açıklama otomatik olarak oluşturuldu">
            <a:extLst>
              <a:ext uri="{FF2B5EF4-FFF2-40B4-BE49-F238E27FC236}">
                <a16:creationId xmlns:a16="http://schemas.microsoft.com/office/drawing/2014/main" id="{67A3ABFF-6A97-9D70-0F2C-BE64C9BE2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696497"/>
            <a:ext cx="6270662" cy="34645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664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ABBC7-8D63-4931-570E-39FA2C01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Step-by-Step Approach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[9]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12A7-4ABB-4858-6FD0-2673FC7A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  <a:p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Quantify alignment</a:t>
            </a:r>
            <a:r>
              <a:rPr lang="en-US" dirty="0">
                <a:ea typeface="Calibri"/>
                <a:cs typeface="Calibri"/>
              </a:rPr>
              <a:t> of hidden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variable-concept pairs</a:t>
            </a:r>
            <a:r>
              <a:rPr lang="en-US" dirty="0">
                <a:ea typeface="Calibri"/>
                <a:cs typeface="Calibri"/>
              </a:rPr>
              <a:t>: Quantifying the alignment between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individual hidden units</a:t>
            </a:r>
            <a:r>
              <a:rPr lang="en-US" dirty="0">
                <a:ea typeface="Calibri"/>
                <a:cs typeface="Calibri"/>
              </a:rPr>
              <a:t> in the CNN and the set of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semantic concepts</a:t>
            </a:r>
            <a:r>
              <a:rPr lang="en-US" dirty="0">
                <a:ea typeface="Calibri"/>
                <a:cs typeface="Calibri"/>
              </a:rPr>
              <a:t> provides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insights </a:t>
            </a:r>
            <a:r>
              <a:rPr lang="en-US" dirty="0">
                <a:ea typeface="Calibri"/>
                <a:cs typeface="Calibri"/>
              </a:rPr>
              <a:t>into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disentangled nature</a:t>
            </a:r>
            <a:r>
              <a:rPr lang="en-US" dirty="0">
                <a:ea typeface="Calibri"/>
                <a:cs typeface="Calibri"/>
              </a:rPr>
              <a:t> of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representations</a:t>
            </a:r>
            <a:r>
              <a:rPr lang="en-US" dirty="0">
                <a:ea typeface="Calibri"/>
                <a:cs typeface="Calibri"/>
              </a:rPr>
              <a:t>. This step also includes 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human evaluation of interpretations</a:t>
            </a:r>
            <a:r>
              <a:rPr lang="en-US" dirty="0">
                <a:ea typeface="Calibri"/>
                <a:cs typeface="Calibri"/>
              </a:rPr>
              <a:t> using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 Amazon Mechanical Turk</a:t>
            </a:r>
            <a:r>
              <a:rPr lang="en-US" dirty="0">
                <a:ea typeface="Calibri"/>
                <a:cs typeface="Calibri"/>
              </a:rPr>
              <a:t> (AMT) to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validate </a:t>
            </a:r>
            <a:r>
              <a:rPr lang="en-US" dirty="0">
                <a:ea typeface="Calibri"/>
                <a:cs typeface="Calibri"/>
              </a:rPr>
              <a:t>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interpretability </a:t>
            </a:r>
            <a:r>
              <a:rPr lang="en-US" dirty="0">
                <a:ea typeface="Calibri"/>
                <a:cs typeface="Calibri"/>
              </a:rPr>
              <a:t>of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units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77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7BB0B-B86A-A0D5-86BD-F4087B73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Step-by-Step Approach[9]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33AA-42BE-52FA-149A-1DFFDDB7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378" y="1645920"/>
            <a:ext cx="6483165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Human interpretation: The human evaluation of interpretations is conducted using AMT, where raters are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shown images</a:t>
            </a:r>
            <a:r>
              <a:rPr lang="en-US" dirty="0">
                <a:ea typeface="Calibri"/>
                <a:cs typeface="Calibri"/>
              </a:rPr>
              <a:t> with 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highlighted patches</a:t>
            </a:r>
            <a:r>
              <a:rPr lang="en-US" dirty="0">
                <a:ea typeface="Calibri"/>
                <a:cs typeface="Calibri"/>
              </a:rPr>
              <a:t> representing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most highly activating regions</a:t>
            </a:r>
            <a:r>
              <a:rPr lang="en-US" dirty="0">
                <a:ea typeface="Calibri"/>
                <a:cs typeface="Calibri"/>
              </a:rPr>
              <a:t> for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each unit</a:t>
            </a:r>
            <a:r>
              <a:rPr lang="en-US" dirty="0">
                <a:ea typeface="Calibri"/>
                <a:cs typeface="Calibri"/>
              </a:rPr>
              <a:t> in a CNN trained on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Places205</a:t>
            </a:r>
            <a:r>
              <a:rPr lang="en-US" dirty="0">
                <a:ea typeface="Calibri"/>
                <a:cs typeface="Calibri"/>
              </a:rPr>
              <a:t>. Raters are 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asked</a:t>
            </a:r>
            <a:r>
              <a:rPr lang="en-US" dirty="0">
                <a:ea typeface="Calibri"/>
                <a:cs typeface="Calibri"/>
              </a:rPr>
              <a:t> to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determine</a:t>
            </a:r>
            <a:r>
              <a:rPr lang="en-US" dirty="0">
                <a:ea typeface="Calibri"/>
                <a:cs typeface="Calibri"/>
              </a:rPr>
              <a:t> whether a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given phrase describes most of the image patches</a:t>
            </a:r>
            <a:r>
              <a:rPr lang="en-US" dirty="0">
                <a:ea typeface="Calibri"/>
                <a:cs typeface="Calibri"/>
              </a:rPr>
              <a:t>.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results </a:t>
            </a:r>
            <a:r>
              <a:rPr lang="en-US" dirty="0">
                <a:ea typeface="Calibri"/>
                <a:cs typeface="Calibri"/>
              </a:rPr>
              <a:t>are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summarized </a:t>
            </a:r>
            <a:r>
              <a:rPr lang="en-US" dirty="0">
                <a:ea typeface="Calibri"/>
                <a:cs typeface="Calibri"/>
              </a:rPr>
              <a:t>to 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determine </a:t>
            </a:r>
            <a:r>
              <a:rPr lang="en-US" dirty="0">
                <a:ea typeface="Calibri"/>
                <a:cs typeface="Calibri"/>
              </a:rPr>
              <a:t>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set of interpretable units</a:t>
            </a:r>
            <a:r>
              <a:rPr lang="en-US" dirty="0">
                <a:ea typeface="Calibri"/>
                <a:cs typeface="Calibri"/>
              </a:rPr>
              <a:t>,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portion 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of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interpretations 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generated by the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method 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that were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rated </a:t>
            </a:r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as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descriptive</a:t>
            </a:r>
            <a:r>
              <a:rPr lang="en-US" dirty="0">
                <a:ea typeface="Calibri"/>
                <a:cs typeface="Calibri"/>
              </a:rPr>
              <a:t>, and the 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human consistency</a:t>
            </a:r>
            <a:r>
              <a:rPr lang="en-US" dirty="0">
                <a:ea typeface="Calibri"/>
                <a:cs typeface="Calibri"/>
              </a:rPr>
              <a:t> based on a second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evaluation of ground-truth labels</a:t>
            </a:r>
            <a:r>
              <a:rPr lang="en-US" dirty="0">
                <a:ea typeface="Calibri"/>
                <a:cs typeface="Calibri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9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D25D531-8159-B26A-EEBC-F2B0AA1A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40" y="1325880"/>
            <a:ext cx="3779838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Quantify alignment of hidden variable-concept pairs &amp; Human Interpretation</a:t>
            </a:r>
            <a:r>
              <a:rPr lang="en-US" sz="3000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2FC9045-D484-887B-F5DC-2FDF59F6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190312"/>
            <a:ext cx="6270662" cy="24769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113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5FFBF-44D9-08A5-A05A-2D7253A9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cs typeface="Calibri Light"/>
              </a:rPr>
              <a:t>What is the objective of this paper?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F104-6D05-656C-5BF9-0F84B642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Present a framework called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Network Dissection</a:t>
            </a:r>
            <a:r>
              <a:rPr lang="en-US" dirty="0">
                <a:ea typeface="+mn-lt"/>
                <a:cs typeface="+mn-lt"/>
              </a:rPr>
              <a:t> that measures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how well</a:t>
            </a:r>
            <a:r>
              <a:rPr lang="en-US" dirty="0">
                <a:ea typeface="+mn-lt"/>
                <a:cs typeface="+mn-lt"/>
              </a:rPr>
              <a:t> different parts of Convolutional Neural Networks (CNNs)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capture specific concepts </a:t>
            </a:r>
            <a:r>
              <a:rPr lang="en-US" dirty="0">
                <a:ea typeface="+mn-lt"/>
                <a:cs typeface="+mn-lt"/>
              </a:rPr>
              <a:t>to understand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how clear and separate</a:t>
            </a:r>
            <a:r>
              <a:rPr lang="en-US" dirty="0">
                <a:ea typeface="+mn-lt"/>
                <a:cs typeface="+mn-lt"/>
              </a:rPr>
              <a:t> these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representations of concepts</a:t>
            </a:r>
            <a:r>
              <a:rPr lang="en-US" dirty="0">
                <a:ea typeface="+mn-lt"/>
                <a:cs typeface="+mn-lt"/>
              </a:rPr>
              <a:t> are.</a:t>
            </a:r>
          </a:p>
        </p:txBody>
      </p:sp>
    </p:spTree>
    <p:extLst>
      <p:ext uri="{BB962C8B-B14F-4D97-AF65-F5344CB8AC3E}">
        <p14:creationId xmlns:p14="http://schemas.microsoft.com/office/powerpoint/2010/main" val="3100898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5361A-D2D6-7C3C-8A9A-C4317D3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893066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ea typeface="Calibri Light"/>
                <a:cs typeface="Calibri Light"/>
              </a:rPr>
              <a:t>What is </a:t>
            </a:r>
            <a:r>
              <a:rPr lang="en-US" sz="3300" dirty="0">
                <a:ea typeface="+mj-lt"/>
                <a:cs typeface="+mj-lt"/>
              </a:rPr>
              <a:t>The Human Evaluation of Interpretations?[9]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DA27-9F83-C8E5-22E3-FCC7ADD23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Assessing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quality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validity </a:t>
            </a:r>
            <a:r>
              <a:rPr lang="en-US" dirty="0"/>
              <a:t>of unit </a:t>
            </a:r>
            <a:r>
              <a:rPr lang="en-US" dirty="0">
                <a:solidFill>
                  <a:srgbClr val="FF0000"/>
                </a:solidFill>
              </a:rPr>
              <a:t>interpretations </a:t>
            </a:r>
            <a:r>
              <a:rPr lang="en-US" dirty="0"/>
              <a:t>generated by </a:t>
            </a:r>
            <a:r>
              <a:rPr lang="en-US" dirty="0">
                <a:solidFill>
                  <a:srgbClr val="FF0000"/>
                </a:solidFill>
              </a:rPr>
              <a:t>automated systems</a:t>
            </a:r>
            <a:r>
              <a:rPr lang="en-US" dirty="0"/>
              <a:t>, such as </a:t>
            </a:r>
            <a:r>
              <a:rPr lang="en-US" dirty="0">
                <a:solidFill>
                  <a:srgbClr val="FF0000"/>
                </a:solidFill>
              </a:rPr>
              <a:t>natural language processing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machine learning models</a:t>
            </a:r>
            <a:r>
              <a:rPr lang="en-US" dirty="0"/>
              <a:t>, using </a:t>
            </a:r>
            <a:r>
              <a:rPr lang="en-US" dirty="0">
                <a:solidFill>
                  <a:srgbClr val="FF0000"/>
                </a:solidFill>
              </a:rPr>
              <a:t>human judgment</a:t>
            </a:r>
            <a:r>
              <a:rPr lang="en-US" dirty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85E92-76BE-7AD3-879B-CD287461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764488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cs typeface="Calibri Light"/>
              </a:rPr>
              <a:t>Examples of Human Evaluation </a:t>
            </a:r>
            <a:r>
              <a:rPr lang="en-US" dirty="0">
                <a:solidFill>
                  <a:schemeClr val="bg2"/>
                </a:solidFill>
                <a:ea typeface="+mj-lt"/>
                <a:cs typeface="+mj-lt"/>
              </a:rPr>
              <a:t>[9]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3D69-1CE9-FC6B-7A13-6104D794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Amazon's Mechanical Turk</a:t>
            </a:r>
            <a:r>
              <a:rPr lang="en-US" sz="1400" dirty="0">
                <a:ea typeface="+mn-lt"/>
                <a:cs typeface="+mn-lt"/>
              </a:rPr>
              <a:t>:  Well-known example of a crowdsourcing platform where human workers perform various tasks that computers can't easily do.</a:t>
            </a:r>
            <a:endParaRPr lang="en-US" sz="14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 err="1">
                <a:solidFill>
                  <a:srgbClr val="FF0000"/>
                </a:solidFill>
                <a:cs typeface="Calibri"/>
              </a:rPr>
              <a:t>Toloka</a:t>
            </a:r>
            <a:r>
              <a:rPr lang="en-US" sz="1400" dirty="0">
                <a:cs typeface="Calibri"/>
              </a:rPr>
              <a:t>: </a:t>
            </a:r>
            <a:r>
              <a:rPr lang="en-US" sz="1400" dirty="0">
                <a:ea typeface="+mn-lt"/>
                <a:cs typeface="+mn-lt"/>
              </a:rPr>
              <a:t>Just like Mechanical Turk, </a:t>
            </a:r>
            <a:r>
              <a:rPr lang="en-US" sz="1400" err="1">
                <a:ea typeface="+mn-lt"/>
                <a:cs typeface="+mn-lt"/>
              </a:rPr>
              <a:t>Toloka</a:t>
            </a:r>
            <a:r>
              <a:rPr lang="en-US" sz="1400" dirty="0">
                <a:ea typeface="+mn-lt"/>
                <a:cs typeface="+mn-lt"/>
              </a:rPr>
              <a:t> enables businesses and researchers to access human judgments and input for tasks that are challenging for purely automated systems. Users on </a:t>
            </a:r>
            <a:r>
              <a:rPr lang="en-US" sz="1400" err="1">
                <a:ea typeface="+mn-lt"/>
                <a:cs typeface="+mn-lt"/>
              </a:rPr>
              <a:t>Toloka</a:t>
            </a:r>
            <a:r>
              <a:rPr lang="en-US" sz="1400" dirty="0">
                <a:ea typeface="+mn-lt"/>
                <a:cs typeface="+mn-lt"/>
              </a:rPr>
              <a:t> can perform these tasks for compensation, contributing to the development and improvement of AI technologies.</a:t>
            </a:r>
            <a:endParaRPr lang="en-US" sz="1400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FF0000"/>
                </a:solidFill>
                <a:cs typeface="Calibri"/>
              </a:rPr>
              <a:t>Clickworker</a:t>
            </a:r>
            <a:r>
              <a:rPr lang="en-US" sz="1400" dirty="0">
                <a:cs typeface="Calibri"/>
              </a:rPr>
              <a:t>: Similar to Mechanical Turk, </a:t>
            </a:r>
            <a:r>
              <a:rPr lang="en-US" sz="1400" dirty="0" err="1">
                <a:cs typeface="Calibri"/>
              </a:rPr>
              <a:t>Clickworker</a:t>
            </a:r>
            <a:r>
              <a:rPr lang="en-US" sz="1400" dirty="0">
                <a:cs typeface="Calibri"/>
              </a:rPr>
              <a:t> offers a platform for individuals to complete microtasks, ranging from data categorization to content creation.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0000"/>
                </a:solidFill>
                <a:cs typeface="Calibri"/>
              </a:rPr>
              <a:t>CrowdFlower</a:t>
            </a:r>
            <a:r>
              <a:rPr lang="en-US" sz="1400" dirty="0">
                <a:cs typeface="Calibri"/>
              </a:rPr>
              <a:t>: This platform provides services for data enrichment and AI training data through human-in-the-loop workflows.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0000"/>
                </a:solidFill>
                <a:cs typeface="Calibri"/>
              </a:rPr>
              <a:t>Upwork</a:t>
            </a:r>
            <a:r>
              <a:rPr lang="en-US" sz="1400" dirty="0">
                <a:cs typeface="Calibri"/>
              </a:rPr>
              <a:t>: While broader in scope, Upwork allows businesses to hire freelancers for tasks that can include data entry, content writing, and more, resembling a manual labor force for digital tasks.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23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80071-3CAF-00FE-1A4E-9A76EEE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  <a:cs typeface="Calibri Light"/>
              </a:rPr>
              <a:t>What are Amazon's Mechanical Turk's other use cases?[</a:t>
            </a:r>
            <a:r>
              <a:rPr lang="en-US" sz="3300" dirty="0">
                <a:solidFill>
                  <a:srgbClr val="EBEBEB"/>
                </a:solidFill>
                <a:ea typeface="+mj-lt"/>
                <a:cs typeface="+mj-lt"/>
              </a:rPr>
              <a:t>9]</a:t>
            </a: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668CFF-7F78-B9F0-87F2-962400B08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59193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766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84509-3721-57DD-E605-D0555C42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56610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Change on Interpretability with Rotation</a:t>
            </a:r>
            <a:r>
              <a:rPr lang="en-US" sz="3400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çizgi, yazı tipi içeren bir resim&#10;&#10;Açıklama otomatik olarak oluşturuldu">
            <a:extLst>
              <a:ext uri="{FF2B5EF4-FFF2-40B4-BE49-F238E27FC236}">
                <a16:creationId xmlns:a16="http://schemas.microsoft.com/office/drawing/2014/main" id="{A4460712-F914-48B7-DD0E-2BAB4048A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12664"/>
            <a:ext cx="6270662" cy="50322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2768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AF4A98D-C45F-7BBF-DC83-882530BF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096" y="2905635"/>
            <a:ext cx="3501057" cy="1040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Interpretability Comparision of Convolutional Layers</a:t>
            </a:r>
            <a:r>
              <a:rPr lang="en-US" sz="2200" dirty="0">
                <a:solidFill>
                  <a:srgbClr val="EBEBEB"/>
                </a:solidFill>
                <a:ea typeface="+mj-lt"/>
                <a:cs typeface="+mj-lt"/>
              </a:rPr>
              <a:t>[9</a:t>
            </a:r>
            <a:r>
              <a:rPr lang="en-US" sz="2200" dirty="0">
                <a:solidFill>
                  <a:srgbClr val="EBEBEB"/>
                </a:solidFill>
              </a:rPr>
              <a:t>] </a:t>
            </a:r>
            <a:endParaRPr lang="en-US" sz="2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9768CD3-2B58-EBF6-324D-6AC4C624F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641629"/>
            <a:ext cx="6270662" cy="35742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752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91A49B-8146-C4CC-3C61-42219D0A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Interpretability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Comparision</a:t>
            </a:r>
            <a:r>
              <a:rPr lang="tr-TR" dirty="0">
                <a:ea typeface="+mj-lt"/>
                <a:cs typeface="+mj-lt"/>
              </a:rPr>
              <a:t> of </a:t>
            </a:r>
            <a:r>
              <a:rPr lang="tr-TR" dirty="0" err="1">
                <a:ea typeface="+mj-lt"/>
                <a:cs typeface="+mj-lt"/>
              </a:rPr>
              <a:t>Models</a:t>
            </a:r>
            <a:r>
              <a:rPr lang="tr-TR" dirty="0">
                <a:ea typeface="+mj-lt"/>
                <a:cs typeface="+mj-lt"/>
              </a:rPr>
              <a:t>[9]</a:t>
            </a:r>
            <a:endParaRPr lang="tr-TR" dirty="0" err="1"/>
          </a:p>
        </p:txBody>
      </p:sp>
      <p:pic>
        <p:nvPicPr>
          <p:cNvPr id="4" name="İçerik Yer Tutucusu 3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9735A51-20EA-D57C-D001-6F3DC9FA4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30" y="2052638"/>
            <a:ext cx="8514715" cy="4195762"/>
          </a:xfrm>
        </p:spPr>
      </p:pic>
    </p:spTree>
    <p:extLst>
      <p:ext uri="{BB962C8B-B14F-4D97-AF65-F5344CB8AC3E}">
        <p14:creationId xmlns:p14="http://schemas.microsoft.com/office/powerpoint/2010/main" val="410068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097273-02A1-13F4-65CB-64A3CBD0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692" y="1405049"/>
            <a:ext cx="3956037" cy="30862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EBEBEB"/>
                </a:solidFill>
              </a:rPr>
              <a:t>InterpretabilityComparison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dirty="0">
                <a:solidFill>
                  <a:srgbClr val="EBEBEB"/>
                </a:solidFill>
              </a:rPr>
              <a:t> among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different models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b="0" i="0" kern="1200" dirty="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6290D1DC-4C5C-DF5E-5527-10CA16A36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42051" y="647698"/>
            <a:ext cx="407426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314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C9DF9A6-44C1-A18A-A6A1-63AFFE0E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Most Meaningful Concepts on Different Datasets</a:t>
            </a:r>
            <a:r>
              <a:rPr lang="en-US" sz="3000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1090028C-6AA4-6DC7-4388-77BBBE5C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00539"/>
            <a:ext cx="6270662" cy="38564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271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6AC22A-788C-6C03-2938-9BF56A14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510" y="2673319"/>
            <a:ext cx="3352375" cy="10499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Interpretability vs Iteration</a:t>
            </a:r>
            <a:r>
              <a:rPr lang="en-US" sz="3400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C4B7999D-97E4-DF0D-3659-0D9D42678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288904"/>
            <a:ext cx="6270662" cy="42797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517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1AEF666-B8B8-45B5-9ED0-740E89F1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870" y="2673318"/>
            <a:ext cx="5152650" cy="10128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Effect of Regulations on the Interpretability</a:t>
            </a:r>
            <a:r>
              <a:rPr lang="en-US" sz="3400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F1C553C1-EF2C-E58E-4C2A-38BF4B71C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175139"/>
            <a:ext cx="5450557" cy="25072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0257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56EF2-C501-4B17-8076-F0161F82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  <a:cs typeface="Calibri Light"/>
              </a:rPr>
              <a:t>What are </a:t>
            </a:r>
            <a:r>
              <a:rPr lang="en-US" sz="3300" dirty="0">
                <a:solidFill>
                  <a:srgbClr val="EBEBEB"/>
                </a:solidFill>
                <a:ea typeface="+mj-lt"/>
                <a:cs typeface="+mj-lt"/>
              </a:rPr>
              <a:t>Convolutional Neural Networks (CNNs)?[1]</a:t>
            </a:r>
            <a:endParaRPr lang="en-US" sz="3300" dirty="0">
              <a:solidFill>
                <a:srgbClr val="EBEBEB"/>
              </a:solidFill>
              <a:cs typeface="Calibri Light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133D4-5C36-75DF-A450-DFB5ECC62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class of deep learning models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specifically designed </a:t>
            </a:r>
            <a:r>
              <a:rPr lang="en-US" dirty="0">
                <a:ea typeface="+mn-lt"/>
                <a:cs typeface="+mn-lt"/>
              </a:rPr>
              <a:t>for processing and analyzing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visual data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3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51E693A4-80C8-4633-41C6-57889487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459328"/>
            <a:ext cx="5451627" cy="1839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09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A8D41D-4DC4-9851-67FF-F1A81F49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Interpretability vs Accuracy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5543EA93-4D5B-F723-719F-81C48F6E3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466567"/>
            <a:ext cx="5450557" cy="392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113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3678742-5355-EC78-7033-1C14C2B7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333" y="2394538"/>
            <a:ext cx="4604382" cy="11800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Interpretability vs Model Width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[9]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İçerik Yer Tutucusu 3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9AC31AF7-F9B4-BABD-3020-17BDBBF5A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664150"/>
            <a:ext cx="5450557" cy="35292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37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ACE7C-C29B-3CB2-D27C-8B2AD4EC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B46A-2B8C-2DB2-276C-395E0ED9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[1] "Sustainability," MDPI, vol. 15, no. 18, 13990. [Online]. Available: </a:t>
            </a:r>
            <a:r>
              <a:rPr lang="en-US" sz="1100">
                <a:ea typeface="+mj-lt"/>
                <a:cs typeface="+mj-lt"/>
                <a:hlinkClick r:id="rId4"/>
              </a:rPr>
              <a:t>https://www.mdpi.com/2071-1050/15/18/13990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[2] "Sustainability," MDPI, vol. 15, no. 18, 13723. [Online]. Available: </a:t>
            </a:r>
            <a:r>
              <a:rPr lang="en-US" sz="1100">
                <a:ea typeface="+mj-lt"/>
                <a:cs typeface="+mj-lt"/>
                <a:hlinkClick r:id="rId5"/>
              </a:rPr>
              <a:t>https://www.mdpi.com/2071-1050/15/18/13723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[3] D. Key, "</a:t>
            </a:r>
            <a:r>
              <a:rPr lang="en-US" sz="1100" err="1">
                <a:ea typeface="+mj-lt"/>
                <a:cs typeface="+mj-lt"/>
              </a:rPr>
              <a:t>Giphy</a:t>
            </a:r>
            <a:r>
              <a:rPr lang="en-US" sz="1100">
                <a:ea typeface="+mj-lt"/>
                <a:cs typeface="+mj-lt"/>
              </a:rPr>
              <a:t>," [Online]. Available: </a:t>
            </a:r>
            <a:r>
              <a:rPr lang="en-US" sz="1100">
                <a:ea typeface="+mj-lt"/>
                <a:cs typeface="+mj-lt"/>
                <a:hlinkClick r:id="rId6"/>
              </a:rPr>
              <a:t>https://giphy.com/gifs/blog-daniel-keypoints-i4NjAwytgIRDW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[4] "Coding Convolutional Neural Networks (CNN) with TensorFlow," Medium, Analytics Vidhya, [Online]. Available: </a:t>
            </a:r>
            <a:r>
              <a:rPr lang="en-US" sz="1100">
                <a:ea typeface="+mj-lt"/>
                <a:cs typeface="+mj-lt"/>
                <a:hlinkClick r:id="rId7"/>
              </a:rPr>
              <a:t>https://medium.com/analytics-vidhya/coding-convolutional-neural-networks-cnn-with-tensorflow-2b72647a522c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[5] "</a:t>
            </a:r>
            <a:r>
              <a:rPr lang="en-US" sz="1100" err="1">
                <a:ea typeface="+mj-lt"/>
                <a:cs typeface="+mj-lt"/>
              </a:rPr>
              <a:t>Alexnet</a:t>
            </a:r>
            <a:r>
              <a:rPr lang="en-US" sz="1100">
                <a:ea typeface="+mj-lt"/>
                <a:cs typeface="+mj-lt"/>
              </a:rPr>
              <a:t> architecture," ResearchGate, [Online]. Available: </a:t>
            </a:r>
            <a:r>
              <a:rPr lang="en-US" sz="1100">
                <a:ea typeface="+mj-lt"/>
                <a:cs typeface="+mj-lt"/>
                <a:hlinkClick r:id="rId8"/>
              </a:rPr>
              <a:t>https://www.researchgate.net/figure/Alexnet-architecture_fig1_358078749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[6] D. Singh, "Implementation of </a:t>
            </a:r>
            <a:r>
              <a:rPr lang="en-US" sz="1100" err="1">
                <a:ea typeface="+mj-lt"/>
                <a:cs typeface="+mj-lt"/>
              </a:rPr>
              <a:t>GoogLeNet</a:t>
            </a:r>
            <a:r>
              <a:rPr lang="en-US" sz="1100">
                <a:ea typeface="+mj-lt"/>
                <a:cs typeface="+mj-lt"/>
              </a:rPr>
              <a:t> CNN," Medium, [Online]. Available: </a:t>
            </a:r>
            <a:r>
              <a:rPr lang="en-US" sz="1100">
                <a:ea typeface="+mj-lt"/>
                <a:cs typeface="+mj-lt"/>
                <a:hlinkClick r:id="rId9"/>
              </a:rPr>
              <a:t>https://medium.com/@singhdewansh99/dlao-part-16-implementation-of-googlenet-cnn-c2a4435d8995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[7] "Image classification on CIFAR-10 dataset," </a:t>
            </a:r>
            <a:r>
              <a:rPr lang="en-US" sz="1100" err="1">
                <a:ea typeface="+mj-lt"/>
                <a:cs typeface="+mj-lt"/>
              </a:rPr>
              <a:t>AIMind</a:t>
            </a:r>
            <a:r>
              <a:rPr lang="en-US" sz="1100">
                <a:ea typeface="+mj-lt"/>
                <a:cs typeface="+mj-lt"/>
              </a:rPr>
              <a:t>, [Online]. Available: </a:t>
            </a:r>
            <a:r>
              <a:rPr lang="en-US" sz="1100">
                <a:ea typeface="+mj-lt"/>
                <a:cs typeface="+mj-lt"/>
                <a:hlinkClick r:id="rId10"/>
              </a:rPr>
              <a:t>https://pub.aimind.so/image-classification-on-cifar-10-dataset-1183117802ce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[8] "The representation of model architecture image for ResNet-152, VGG-19, and two-layered," ResearchGate, [Online]. Available: </a:t>
            </a:r>
            <a:r>
              <a:rPr lang="en-US" sz="1100">
                <a:ea typeface="+mj-lt"/>
                <a:cs typeface="+mj-lt"/>
                <a:hlinkClick r:id="rId11"/>
              </a:rPr>
              <a:t>https://www.researchgate.net/figure/The-representation-of-model-architecture-image-for-ResNet-152-VGG-19-and-two-layered_fig2_322621180</a:t>
            </a:r>
            <a:r>
              <a:rPr lang="en-US" sz="1100">
                <a:ea typeface="+mj-lt"/>
                <a:cs typeface="+mj-lt"/>
              </a:rPr>
              <a:t> </a:t>
            </a:r>
            <a:endParaRPr lang="en-US" sz="11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100">
                <a:ea typeface="+mj-lt"/>
                <a:cs typeface="+mj-lt"/>
              </a:rPr>
              <a:t>[9] "Very Deep Convolutional Networks for Large-Scale Image Recognition," </a:t>
            </a:r>
            <a:r>
              <a:rPr lang="en-US" sz="1100" err="1">
                <a:ea typeface="+mj-lt"/>
                <a:cs typeface="+mj-lt"/>
              </a:rPr>
              <a:t>arXiv</a:t>
            </a:r>
            <a:r>
              <a:rPr lang="en-US" sz="1100">
                <a:ea typeface="+mj-lt"/>
                <a:cs typeface="+mj-lt"/>
              </a:rPr>
              <a:t>, 1704.05796, [Online]. Available: </a:t>
            </a:r>
            <a:r>
              <a:rPr lang="en-US" sz="1100">
                <a:ea typeface="+mj-lt"/>
                <a:cs typeface="+mj-lt"/>
                <a:hlinkClick r:id="rId12"/>
              </a:rPr>
              <a:t>https://arxiv.org/pdf/1704.05796.pdf</a:t>
            </a:r>
            <a:endParaRPr lang="en-US" sz="11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16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E4AFE-C30F-0283-6C08-0F6AB8AF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  <a:cs typeface="Calibri Light"/>
              </a:rPr>
              <a:t>Which layers does the CNN have?[2]</a:t>
            </a:r>
            <a:endParaRPr lang="en-US" dirty="0">
              <a:solidFill>
                <a:srgbClr val="EBEBEB"/>
              </a:solidFill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2B68-E327-EA40-ED86-D997D30B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CNNs are composed of multiple layers: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convolutional layers</a:t>
            </a:r>
            <a:r>
              <a:rPr lang="en-US" dirty="0">
                <a:ea typeface="+mn-lt"/>
                <a:cs typeface="+mn-lt"/>
              </a:rPr>
              <a:t>,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pooling layers</a:t>
            </a:r>
            <a:r>
              <a:rPr lang="en-US" dirty="0">
                <a:ea typeface="+mn-lt"/>
                <a:cs typeface="+mn-lt"/>
              </a:rPr>
              <a:t>,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fully connected layers</a:t>
            </a:r>
            <a:r>
              <a:rPr lang="en-US" dirty="0">
                <a:ea typeface="+mn-lt"/>
                <a:cs typeface="+mn-lt"/>
              </a:rPr>
              <a:t>,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Which enable them to 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automatically and adaptively learn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spatial hierarchies</a:t>
            </a:r>
            <a:r>
              <a:rPr lang="en-US" dirty="0">
                <a:ea typeface="+mn-lt"/>
                <a:cs typeface="+mn-lt"/>
              </a:rPr>
              <a:t> of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features </a:t>
            </a:r>
            <a:r>
              <a:rPr lang="en-US" dirty="0">
                <a:ea typeface="+mn-lt"/>
                <a:cs typeface="+mn-lt"/>
              </a:rPr>
              <a:t>from input images.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https://www.mdpi.com/2071-1050/15/18/13723">
            <a:extLst>
              <a:ext uri="{FF2B5EF4-FFF2-40B4-BE49-F238E27FC236}">
                <a16:creationId xmlns:a16="http://schemas.microsoft.com/office/drawing/2014/main" id="{1F7E326A-CFFF-4C6C-40F7-B7FA3E900B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023198"/>
            <a:ext cx="5451627" cy="27121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018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CAD0B-BE71-EF05-C0D0-81BE6B47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does Convolution operation work</a:t>
            </a:r>
            <a:r>
              <a:rPr lang="en-US" dirty="0">
                <a:solidFill>
                  <a:srgbClr val="EBEBEB"/>
                </a:solidFill>
              </a:rPr>
              <a:t>?[3]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 descr="A screenshot of a grid&#10;&#10;Description automatically generated">
            <a:extLst>
              <a:ext uri="{FF2B5EF4-FFF2-40B4-BE49-F238E27FC236}">
                <a16:creationId xmlns:a16="http://schemas.microsoft.com/office/drawing/2014/main" id="{E2AB2176-90F5-472C-528D-CE1285C2F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139857"/>
            <a:ext cx="6270662" cy="45778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0571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E198-9F90-1E5F-D235-7DC4BF1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EBEBEB"/>
                </a:solidFill>
                <a:ea typeface="Calibri Light"/>
                <a:cs typeface="Calibri Light"/>
              </a:rPr>
              <a:t>What are the advantages of these layers?[4]</a:t>
            </a:r>
            <a:endParaRPr lang="en-US" sz="3700" dirty="0">
              <a:solidFill>
                <a:srgbClr val="EBEBEB"/>
              </a:solidFill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BEE1-B249-56E3-D662-C1500BE6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8"/>
            <a:ext cx="6495847" cy="25899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ea typeface="+mn-lt"/>
                <a:cs typeface="+mn-lt"/>
              </a:rPr>
              <a:t>Effectively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capture patterns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textures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complex structures </a:t>
            </a:r>
            <a:r>
              <a:rPr lang="en-US" sz="1700" dirty="0">
                <a:ea typeface="+mn-lt"/>
                <a:cs typeface="+mn-lt"/>
              </a:rPr>
              <a:t>within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visual data</a:t>
            </a:r>
            <a:r>
              <a:rPr lang="en-US" sz="1700" dirty="0">
                <a:ea typeface="+mn-lt"/>
                <a:cs typeface="+mn-lt"/>
              </a:rPr>
              <a:t>, making them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highly effective</a:t>
            </a:r>
            <a:r>
              <a:rPr lang="en-US" sz="1700" dirty="0">
                <a:ea typeface="+mn-lt"/>
                <a:cs typeface="+mn-lt"/>
              </a:rPr>
              <a:t> for tasks such as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image classification</a:t>
            </a:r>
            <a:r>
              <a:rPr lang="en-US" sz="1700" dirty="0">
                <a:ea typeface="+mn-lt"/>
                <a:cs typeface="+mn-lt"/>
              </a:rPr>
              <a:t>, 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object detection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image segmentation</a:t>
            </a:r>
            <a:r>
              <a:rPr lang="en-US" sz="1700" dirty="0">
                <a:ea typeface="+mn-lt"/>
                <a:cs typeface="+mn-lt"/>
              </a:rPr>
              <a:t>. The ability of CNNs to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learn </a:t>
            </a:r>
            <a:r>
              <a:rPr lang="en-US" sz="1700" dirty="0">
                <a:ea typeface="+mn-lt"/>
                <a:cs typeface="+mn-lt"/>
              </a:rPr>
              <a:t>and 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extract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meaningful features</a:t>
            </a:r>
            <a:r>
              <a:rPr lang="en-US" sz="1700" dirty="0">
                <a:ea typeface="+mn-lt"/>
                <a:cs typeface="+mn-lt"/>
              </a:rPr>
              <a:t> from raw visual data has revolutionized the field of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computer vision</a:t>
            </a:r>
            <a:r>
              <a:rPr lang="en-US" sz="1700" dirty="0">
                <a:ea typeface="+mn-lt"/>
                <a:cs typeface="+mn-lt"/>
              </a:rPr>
              <a:t>, enabling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advancements </a:t>
            </a:r>
            <a:r>
              <a:rPr lang="en-US" sz="1700" dirty="0">
                <a:ea typeface="+mn-lt"/>
                <a:cs typeface="+mn-lt"/>
              </a:rPr>
              <a:t>in areas such as 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autonomous vehicles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medical imaging</a:t>
            </a:r>
            <a:r>
              <a:rPr lang="en-US" sz="1700" dirty="0">
                <a:ea typeface="+mn-lt"/>
                <a:cs typeface="+mn-lt"/>
              </a:rPr>
              <a:t>, and </a:t>
            </a:r>
            <a:r>
              <a:rPr lang="en-US" sz="1700" dirty="0">
                <a:solidFill>
                  <a:srgbClr val="FF0000"/>
                </a:solidFill>
                <a:ea typeface="+mn-lt"/>
                <a:cs typeface="+mn-lt"/>
              </a:rPr>
              <a:t>facial recognition</a:t>
            </a:r>
            <a:r>
              <a:rPr lang="en-US" sz="1700" dirty="0">
                <a:ea typeface="+mn-lt"/>
                <a:cs typeface="+mn-lt"/>
              </a:rPr>
              <a:t>.</a:t>
            </a:r>
            <a:endParaRPr lang="en-US" sz="1700" dirty="0"/>
          </a:p>
        </p:txBody>
      </p:sp>
      <p:pic>
        <p:nvPicPr>
          <p:cNvPr id="4" name="Picture 3" descr="A diagram of a layer of layers&#10;&#10;Description automatically generated">
            <a:extLst>
              <a:ext uri="{FF2B5EF4-FFF2-40B4-BE49-F238E27FC236}">
                <a16:creationId xmlns:a16="http://schemas.microsoft.com/office/drawing/2014/main" id="{1DA9E348-637D-5474-08B2-C5124FC4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2" y="4267831"/>
            <a:ext cx="5710920" cy="1955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4569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99283-8CB8-1EE9-078D-B6F53EB5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609673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Alexnet</a:t>
            </a:r>
            <a:r>
              <a:rPr lang="en-US" sz="5400" dirty="0">
                <a:solidFill>
                  <a:srgbClr val="EBEBEB"/>
                </a:solidFill>
              </a:rPr>
              <a:t>[5]</a:t>
            </a:r>
            <a:endParaRPr lang="en-US" sz="5400" b="0" i="0" kern="1200" dirty="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AE983-C368-1DFC-B8B3-18950A07E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665144"/>
            <a:ext cx="6270662" cy="35272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7065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several blue cubes&#10;&#10;Description automatically generated">
            <a:extLst>
              <a:ext uri="{FF2B5EF4-FFF2-40B4-BE49-F238E27FC236}">
                <a16:creationId xmlns:a16="http://schemas.microsoft.com/office/drawing/2014/main" id="{6A918C49-2490-F5DC-1E66-177D436A8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5458" y="1024565"/>
            <a:ext cx="9150807" cy="2424963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70C1A-98FE-195C-DA72-BAAA0D01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rgbClr val="EBEBEB"/>
                </a:solidFill>
              </a:rPr>
              <a:t>GoogleNet</a:t>
            </a:r>
            <a:r>
              <a:rPr lang="en-US" sz="6000" dirty="0">
                <a:solidFill>
                  <a:srgbClr val="EBEBEB"/>
                </a:solidFill>
              </a:rPr>
              <a:t>[6]</a:t>
            </a:r>
            <a:endParaRPr lang="en-US" sz="6000" b="0" i="0" kern="1200" dirty="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86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A green and blue rectangular objects with numbers&#10;&#10;Description automatically generated">
            <a:extLst>
              <a:ext uri="{FF2B5EF4-FFF2-40B4-BE49-F238E27FC236}">
                <a16:creationId xmlns:a16="http://schemas.microsoft.com/office/drawing/2014/main" id="{C367086E-4F15-50AD-E045-530509A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5458" y="640081"/>
            <a:ext cx="7481463" cy="3291844"/>
          </a:xfrm>
          <a:prstGeom prst="rect">
            <a:avLst/>
          </a:prstGeom>
          <a:effectLst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81B8F-A076-2433-E0F1-91A4C015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VGG-16[7]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20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Ion</vt:lpstr>
      <vt:lpstr>Network Dissection: Quantifying Interpretability of Deep Visual Representations</vt:lpstr>
      <vt:lpstr>What is the objective of this paper?</vt:lpstr>
      <vt:lpstr>What are Convolutional Neural Networks (CNNs)?[1]</vt:lpstr>
      <vt:lpstr>Which layers does the CNN have?[2]</vt:lpstr>
      <vt:lpstr>How does Convolution operation work?[3]</vt:lpstr>
      <vt:lpstr>What are the advantages of these layers?[4]</vt:lpstr>
      <vt:lpstr>Alexnet[5]</vt:lpstr>
      <vt:lpstr>GoogleNet[6]</vt:lpstr>
      <vt:lpstr>VGG-16[7]</vt:lpstr>
      <vt:lpstr>ResNet-152[8]</vt:lpstr>
      <vt:lpstr>General Structure of Network Dissection[9]</vt:lpstr>
      <vt:lpstr>Numerical info about Datasets[9] </vt:lpstr>
      <vt:lpstr>Step-by-Step Approach[9]</vt:lpstr>
      <vt:lpstr>Identify a broad set of human-labeled visual concepts[9]</vt:lpstr>
      <vt:lpstr>Step-by-Step Approach[9]</vt:lpstr>
      <vt:lpstr>Samples from Broden with annotations[9]</vt:lpstr>
      <vt:lpstr>Step-by-Step Approach[9]</vt:lpstr>
      <vt:lpstr>Step-by-Step Approach[9]</vt:lpstr>
      <vt:lpstr>Quantify alignment of hidden variable-concept pairs &amp; Human Interpretation[9]</vt:lpstr>
      <vt:lpstr>What is The Human Evaluation of Interpretations?[9]</vt:lpstr>
      <vt:lpstr>Examples of Human Evaluation [9]</vt:lpstr>
      <vt:lpstr>What are Amazon's Mechanical Turk's other use cases?[9]</vt:lpstr>
      <vt:lpstr>Change on Interpretability with Rotation[9]</vt:lpstr>
      <vt:lpstr>Interpretability Comparision of Convolutional Layers[9] </vt:lpstr>
      <vt:lpstr>Interpretability Comparision of Models[9]</vt:lpstr>
      <vt:lpstr>InterpretabilityComparison  among different models[9]</vt:lpstr>
      <vt:lpstr>Most Meaningful Concepts on Different Datasets[9]</vt:lpstr>
      <vt:lpstr>Interpretability vs Iteration[9]</vt:lpstr>
      <vt:lpstr>Effect of Regulations on the Interpretability[9] </vt:lpstr>
      <vt:lpstr>Interpretability vs Accuracy[9]</vt:lpstr>
      <vt:lpstr>Interpretability vs Model Width[9]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666</cp:revision>
  <dcterms:created xsi:type="dcterms:W3CDTF">2023-12-08T14:24:09Z</dcterms:created>
  <dcterms:modified xsi:type="dcterms:W3CDTF">2023-12-13T13:16:46Z</dcterms:modified>
</cp:coreProperties>
</file>